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5/27/2018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5/27/2018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5/27/2018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5/27/2018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5/27/2018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5/27/2018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5/27/2018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5/27/2018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5/27/2018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5/27/2018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5/27/2018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5/27/2018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5/27/2018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5/27/2018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85E8A-ED00-4411-BF95-BDDA634CCA29}"/>
              </a:ext>
            </a:extLst>
          </p:cNvPr>
          <p:cNvSpPr>
            <a:spLocks noGrp="1"/>
          </p:cNvSpPr>
          <p:nvPr>
            <p:ph type="ctrTitle"/>
          </p:nvPr>
        </p:nvSpPr>
        <p:spPr/>
        <p:txBody>
          <a:bodyPr/>
          <a:lstStyle/>
          <a:p>
            <a:r>
              <a:rPr lang="en-US" dirty="0"/>
              <a:t>Covenant 2018</a:t>
            </a:r>
          </a:p>
        </p:txBody>
      </p:sp>
    </p:spTree>
    <p:extLst>
      <p:ext uri="{BB962C8B-B14F-4D97-AF65-F5344CB8AC3E}">
        <p14:creationId xmlns:p14="http://schemas.microsoft.com/office/powerpoint/2010/main" val="4233626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FB4DC-5E39-46C4-AB40-FBC917E3F60E}"/>
              </a:ext>
            </a:extLst>
          </p:cNvPr>
          <p:cNvSpPr>
            <a:spLocks noGrp="1"/>
          </p:cNvSpPr>
          <p:nvPr>
            <p:ph type="title"/>
          </p:nvPr>
        </p:nvSpPr>
        <p:spPr>
          <a:xfrm>
            <a:off x="838200" y="365126"/>
            <a:ext cx="10515600" cy="315912"/>
          </a:xfrm>
        </p:spPr>
        <p:txBody>
          <a:bodyPr>
            <a:normAutofit fontScale="90000"/>
          </a:bodyPr>
          <a:lstStyle/>
          <a:p>
            <a:r>
              <a:rPr lang="en-US" sz="2800" dirty="0"/>
              <a:t>Hebrews 12</a:t>
            </a:r>
          </a:p>
        </p:txBody>
      </p:sp>
      <p:sp>
        <p:nvSpPr>
          <p:cNvPr id="3" name="Content Placeholder 2">
            <a:extLst>
              <a:ext uri="{FF2B5EF4-FFF2-40B4-BE49-F238E27FC236}">
                <a16:creationId xmlns:a16="http://schemas.microsoft.com/office/drawing/2014/main" id="{284414C6-72EA-4CA1-BF52-F6845A8EAFE7}"/>
              </a:ext>
            </a:extLst>
          </p:cNvPr>
          <p:cNvSpPr>
            <a:spLocks noGrp="1"/>
          </p:cNvSpPr>
          <p:nvPr>
            <p:ph idx="1"/>
          </p:nvPr>
        </p:nvSpPr>
        <p:spPr>
          <a:xfrm>
            <a:off x="838200" y="925033"/>
            <a:ext cx="10515600" cy="5656520"/>
          </a:xfrm>
        </p:spPr>
        <p:txBody>
          <a:bodyPr anchor="ctr">
            <a:normAutofit/>
          </a:bodyPr>
          <a:lstStyle/>
          <a:p>
            <a:pPr marL="0" indent="0">
              <a:buNone/>
            </a:pPr>
            <a:r>
              <a:rPr lang="en-US" b="1" baseline="30000" dirty="0"/>
              <a:t>28 </a:t>
            </a:r>
            <a:r>
              <a:rPr lang="en-US" dirty="0"/>
              <a:t>Since we are receiving a Kingdom that is unshakable…</a:t>
            </a:r>
          </a:p>
        </p:txBody>
      </p:sp>
    </p:spTree>
    <p:extLst>
      <p:ext uri="{BB962C8B-B14F-4D97-AF65-F5344CB8AC3E}">
        <p14:creationId xmlns:p14="http://schemas.microsoft.com/office/powerpoint/2010/main" val="1248079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FB4DC-5E39-46C4-AB40-FBC917E3F60E}"/>
              </a:ext>
            </a:extLst>
          </p:cNvPr>
          <p:cNvSpPr>
            <a:spLocks noGrp="1"/>
          </p:cNvSpPr>
          <p:nvPr>
            <p:ph type="title"/>
          </p:nvPr>
        </p:nvSpPr>
        <p:spPr>
          <a:xfrm>
            <a:off x="838200" y="365126"/>
            <a:ext cx="10515600" cy="315912"/>
          </a:xfrm>
        </p:spPr>
        <p:txBody>
          <a:bodyPr>
            <a:normAutofit fontScale="90000"/>
          </a:bodyPr>
          <a:lstStyle/>
          <a:p>
            <a:r>
              <a:rPr lang="en-US" sz="2800" dirty="0"/>
              <a:t>Ephesians 4</a:t>
            </a:r>
          </a:p>
        </p:txBody>
      </p:sp>
      <p:sp>
        <p:nvSpPr>
          <p:cNvPr id="3" name="Content Placeholder 2">
            <a:extLst>
              <a:ext uri="{FF2B5EF4-FFF2-40B4-BE49-F238E27FC236}">
                <a16:creationId xmlns:a16="http://schemas.microsoft.com/office/drawing/2014/main" id="{284414C6-72EA-4CA1-BF52-F6845A8EAFE7}"/>
              </a:ext>
            </a:extLst>
          </p:cNvPr>
          <p:cNvSpPr>
            <a:spLocks noGrp="1"/>
          </p:cNvSpPr>
          <p:nvPr>
            <p:ph idx="1"/>
          </p:nvPr>
        </p:nvSpPr>
        <p:spPr>
          <a:xfrm>
            <a:off x="838200" y="925033"/>
            <a:ext cx="10515600" cy="5656520"/>
          </a:xfrm>
        </p:spPr>
        <p:txBody>
          <a:bodyPr anchor="ctr">
            <a:normAutofit/>
          </a:bodyPr>
          <a:lstStyle/>
          <a:p>
            <a:pPr marL="0" indent="0">
              <a:buNone/>
            </a:pPr>
            <a:r>
              <a:rPr lang="en-US" dirty="0"/>
              <a:t>Therefore I, a prisoner for serving the Lord, beg you to lead a life worthy of your calling, for you have been called by God. </a:t>
            </a:r>
            <a:r>
              <a:rPr lang="en-US" b="1" baseline="30000" dirty="0"/>
              <a:t>2 </a:t>
            </a:r>
            <a:r>
              <a:rPr lang="en-US" dirty="0"/>
              <a:t>Always be humble and gentle. Be patient with each other, making allowance for each other’s faults because of your love. </a:t>
            </a:r>
            <a:r>
              <a:rPr lang="en-US" b="1" baseline="30000" dirty="0"/>
              <a:t>3 </a:t>
            </a:r>
            <a:r>
              <a:rPr lang="en-US" dirty="0"/>
              <a:t>Make every effort to keep yourselves united in the Spirit, binding yourselves together with peace. </a:t>
            </a:r>
            <a:r>
              <a:rPr lang="en-US" b="1" baseline="30000" dirty="0"/>
              <a:t>4 </a:t>
            </a:r>
            <a:r>
              <a:rPr lang="en-US" dirty="0"/>
              <a:t>For there is one body and one Spirit, just as you have been called to one glorious hope for the future.</a:t>
            </a:r>
          </a:p>
        </p:txBody>
      </p:sp>
    </p:spTree>
    <p:extLst>
      <p:ext uri="{BB962C8B-B14F-4D97-AF65-F5344CB8AC3E}">
        <p14:creationId xmlns:p14="http://schemas.microsoft.com/office/powerpoint/2010/main" val="3821177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FB4DC-5E39-46C4-AB40-FBC917E3F60E}"/>
              </a:ext>
            </a:extLst>
          </p:cNvPr>
          <p:cNvSpPr>
            <a:spLocks noGrp="1"/>
          </p:cNvSpPr>
          <p:nvPr>
            <p:ph type="title"/>
          </p:nvPr>
        </p:nvSpPr>
        <p:spPr>
          <a:xfrm>
            <a:off x="838200" y="365126"/>
            <a:ext cx="10515600" cy="315912"/>
          </a:xfrm>
        </p:spPr>
        <p:txBody>
          <a:bodyPr>
            <a:normAutofit fontScale="90000"/>
          </a:bodyPr>
          <a:lstStyle/>
          <a:p>
            <a:r>
              <a:rPr lang="en-US" sz="2800" dirty="0"/>
              <a:t>Ephesians 4</a:t>
            </a:r>
          </a:p>
        </p:txBody>
      </p:sp>
      <p:sp>
        <p:nvSpPr>
          <p:cNvPr id="3" name="Content Placeholder 2">
            <a:extLst>
              <a:ext uri="{FF2B5EF4-FFF2-40B4-BE49-F238E27FC236}">
                <a16:creationId xmlns:a16="http://schemas.microsoft.com/office/drawing/2014/main" id="{284414C6-72EA-4CA1-BF52-F6845A8EAFE7}"/>
              </a:ext>
            </a:extLst>
          </p:cNvPr>
          <p:cNvSpPr>
            <a:spLocks noGrp="1"/>
          </p:cNvSpPr>
          <p:nvPr>
            <p:ph idx="1"/>
          </p:nvPr>
        </p:nvSpPr>
        <p:spPr>
          <a:xfrm>
            <a:off x="838200" y="925033"/>
            <a:ext cx="10515600" cy="5656520"/>
          </a:xfrm>
        </p:spPr>
        <p:txBody>
          <a:bodyPr anchor="ctr">
            <a:normAutofit/>
          </a:bodyPr>
          <a:lstStyle/>
          <a:p>
            <a:pPr marL="0" indent="0">
              <a:buNone/>
            </a:pPr>
            <a:r>
              <a:rPr lang="en-US" b="1" baseline="30000" dirty="0"/>
              <a:t>3 </a:t>
            </a:r>
            <a:r>
              <a:rPr lang="en-US" dirty="0"/>
              <a:t>Make every effort to keep yourselves united in the Spirit, </a:t>
            </a:r>
            <a:r>
              <a:rPr lang="en-US" b="1" dirty="0"/>
              <a:t>binding yourselves together with peace</a:t>
            </a:r>
            <a:r>
              <a:rPr lang="en-US" dirty="0"/>
              <a:t>. </a:t>
            </a:r>
          </a:p>
        </p:txBody>
      </p:sp>
    </p:spTree>
    <p:extLst>
      <p:ext uri="{BB962C8B-B14F-4D97-AF65-F5344CB8AC3E}">
        <p14:creationId xmlns:p14="http://schemas.microsoft.com/office/powerpoint/2010/main" val="520038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FB4DC-5E39-46C4-AB40-FBC917E3F60E}"/>
              </a:ext>
            </a:extLst>
          </p:cNvPr>
          <p:cNvSpPr>
            <a:spLocks noGrp="1"/>
          </p:cNvSpPr>
          <p:nvPr>
            <p:ph type="title"/>
          </p:nvPr>
        </p:nvSpPr>
        <p:spPr>
          <a:xfrm>
            <a:off x="838200" y="365126"/>
            <a:ext cx="10515600" cy="315912"/>
          </a:xfrm>
        </p:spPr>
        <p:txBody>
          <a:bodyPr>
            <a:normAutofit fontScale="90000"/>
          </a:bodyPr>
          <a:lstStyle/>
          <a:p>
            <a:r>
              <a:rPr lang="en-US" sz="2800" dirty="0"/>
              <a:t>Ephesians 4</a:t>
            </a:r>
          </a:p>
        </p:txBody>
      </p:sp>
      <p:sp>
        <p:nvSpPr>
          <p:cNvPr id="3" name="Content Placeholder 2">
            <a:extLst>
              <a:ext uri="{FF2B5EF4-FFF2-40B4-BE49-F238E27FC236}">
                <a16:creationId xmlns:a16="http://schemas.microsoft.com/office/drawing/2014/main" id="{284414C6-72EA-4CA1-BF52-F6845A8EAFE7}"/>
              </a:ext>
            </a:extLst>
          </p:cNvPr>
          <p:cNvSpPr>
            <a:spLocks noGrp="1"/>
          </p:cNvSpPr>
          <p:nvPr>
            <p:ph idx="1"/>
          </p:nvPr>
        </p:nvSpPr>
        <p:spPr>
          <a:xfrm>
            <a:off x="838200" y="925033"/>
            <a:ext cx="10515600" cy="5656520"/>
          </a:xfrm>
        </p:spPr>
        <p:txBody>
          <a:bodyPr anchor="ctr">
            <a:normAutofit/>
          </a:bodyPr>
          <a:lstStyle/>
          <a:p>
            <a:pPr marL="0" indent="0">
              <a:buNone/>
            </a:pPr>
            <a:r>
              <a:rPr lang="en-US" b="1" baseline="30000" dirty="0"/>
              <a:t>11 </a:t>
            </a:r>
            <a:r>
              <a:rPr lang="en-US" dirty="0"/>
              <a:t>Now these are the gifts Christ gave to the church: the apostles, the prophets, the evangelists, and the pastors and teachers. </a:t>
            </a:r>
            <a:r>
              <a:rPr lang="en-US" b="1" baseline="30000" dirty="0"/>
              <a:t>12 </a:t>
            </a:r>
            <a:r>
              <a:rPr lang="en-US" dirty="0"/>
              <a:t>Their responsibility is to equip God’s people to do his work and build up the church, the body of Christ. </a:t>
            </a:r>
            <a:r>
              <a:rPr lang="en-US" b="1" baseline="30000" dirty="0"/>
              <a:t>13 </a:t>
            </a:r>
            <a:r>
              <a:rPr lang="en-US" dirty="0"/>
              <a:t>This will continue until we all come to such unity in our faith and knowledge of God’s Son that we will be mature in the Lord, measuring up to the full and complete standard of Christ.</a:t>
            </a:r>
          </a:p>
        </p:txBody>
      </p:sp>
    </p:spTree>
    <p:extLst>
      <p:ext uri="{BB962C8B-B14F-4D97-AF65-F5344CB8AC3E}">
        <p14:creationId xmlns:p14="http://schemas.microsoft.com/office/powerpoint/2010/main" val="4100926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FB4DC-5E39-46C4-AB40-FBC917E3F60E}"/>
              </a:ext>
            </a:extLst>
          </p:cNvPr>
          <p:cNvSpPr>
            <a:spLocks noGrp="1"/>
          </p:cNvSpPr>
          <p:nvPr>
            <p:ph type="title"/>
          </p:nvPr>
        </p:nvSpPr>
        <p:spPr>
          <a:xfrm>
            <a:off x="838200" y="365126"/>
            <a:ext cx="10515600" cy="315912"/>
          </a:xfrm>
        </p:spPr>
        <p:txBody>
          <a:bodyPr>
            <a:normAutofit fontScale="90000"/>
          </a:bodyPr>
          <a:lstStyle/>
          <a:p>
            <a:r>
              <a:rPr lang="en-US" sz="2800" dirty="0"/>
              <a:t>Ephesians 4</a:t>
            </a:r>
          </a:p>
        </p:txBody>
      </p:sp>
      <p:sp>
        <p:nvSpPr>
          <p:cNvPr id="3" name="Content Placeholder 2">
            <a:extLst>
              <a:ext uri="{FF2B5EF4-FFF2-40B4-BE49-F238E27FC236}">
                <a16:creationId xmlns:a16="http://schemas.microsoft.com/office/drawing/2014/main" id="{284414C6-72EA-4CA1-BF52-F6845A8EAFE7}"/>
              </a:ext>
            </a:extLst>
          </p:cNvPr>
          <p:cNvSpPr>
            <a:spLocks noGrp="1"/>
          </p:cNvSpPr>
          <p:nvPr>
            <p:ph idx="1"/>
          </p:nvPr>
        </p:nvSpPr>
        <p:spPr>
          <a:xfrm>
            <a:off x="838200" y="925033"/>
            <a:ext cx="10515600" cy="5656520"/>
          </a:xfrm>
        </p:spPr>
        <p:txBody>
          <a:bodyPr anchor="ctr">
            <a:normAutofit/>
          </a:bodyPr>
          <a:lstStyle/>
          <a:p>
            <a:pPr marL="0" indent="0">
              <a:buNone/>
            </a:pPr>
            <a:r>
              <a:rPr lang="en-US" b="1" baseline="30000" dirty="0"/>
              <a:t>14 </a:t>
            </a:r>
            <a:r>
              <a:rPr lang="en-US" dirty="0"/>
              <a:t>Then we will no longer be immature like children. We won’t be tossed and blown about by every wind of new teaching. We will not be influenced when people try to trick us with lies so clever they sound like the truth. </a:t>
            </a:r>
            <a:r>
              <a:rPr lang="en-US" b="1" baseline="30000" dirty="0"/>
              <a:t>15 </a:t>
            </a:r>
            <a:r>
              <a:rPr lang="en-US" dirty="0"/>
              <a:t>Instead, we will speak the truth in love, growing in every way more and more like Christ, who is the head of his body, the church. </a:t>
            </a:r>
            <a:r>
              <a:rPr lang="en-US" b="1" baseline="30000" dirty="0"/>
              <a:t>16 </a:t>
            </a:r>
            <a:r>
              <a:rPr lang="en-US" dirty="0"/>
              <a:t>He makes the whole body fit together perfectly. </a:t>
            </a:r>
            <a:r>
              <a:rPr lang="en-US" b="1" dirty="0"/>
              <a:t>As each part does its own special work, it helps the other parts grow, so that the whole body is healthy and growing and full of love.</a:t>
            </a:r>
          </a:p>
        </p:txBody>
      </p:sp>
    </p:spTree>
    <p:extLst>
      <p:ext uri="{BB962C8B-B14F-4D97-AF65-F5344CB8AC3E}">
        <p14:creationId xmlns:p14="http://schemas.microsoft.com/office/powerpoint/2010/main" val="796752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FB4DC-5E39-46C4-AB40-FBC917E3F60E}"/>
              </a:ext>
            </a:extLst>
          </p:cNvPr>
          <p:cNvSpPr>
            <a:spLocks noGrp="1"/>
          </p:cNvSpPr>
          <p:nvPr>
            <p:ph type="title"/>
          </p:nvPr>
        </p:nvSpPr>
        <p:spPr>
          <a:xfrm>
            <a:off x="838200" y="365126"/>
            <a:ext cx="10515600" cy="315912"/>
          </a:xfrm>
        </p:spPr>
        <p:txBody>
          <a:bodyPr>
            <a:normAutofit fontScale="90000"/>
          </a:bodyPr>
          <a:lstStyle/>
          <a:p>
            <a:r>
              <a:rPr lang="en-US" sz="2800" dirty="0"/>
              <a:t>Exodus 19</a:t>
            </a:r>
          </a:p>
        </p:txBody>
      </p:sp>
      <p:sp>
        <p:nvSpPr>
          <p:cNvPr id="3" name="Content Placeholder 2">
            <a:extLst>
              <a:ext uri="{FF2B5EF4-FFF2-40B4-BE49-F238E27FC236}">
                <a16:creationId xmlns:a16="http://schemas.microsoft.com/office/drawing/2014/main" id="{284414C6-72EA-4CA1-BF52-F6845A8EAFE7}"/>
              </a:ext>
            </a:extLst>
          </p:cNvPr>
          <p:cNvSpPr>
            <a:spLocks noGrp="1"/>
          </p:cNvSpPr>
          <p:nvPr>
            <p:ph idx="1"/>
          </p:nvPr>
        </p:nvSpPr>
        <p:spPr>
          <a:xfrm>
            <a:off x="838200" y="925033"/>
            <a:ext cx="10515600" cy="5656520"/>
          </a:xfrm>
        </p:spPr>
        <p:txBody>
          <a:bodyPr anchor="ctr">
            <a:normAutofit fontScale="92500" lnSpcReduction="10000"/>
          </a:bodyPr>
          <a:lstStyle/>
          <a:p>
            <a:pPr marL="0" indent="0">
              <a:buNone/>
            </a:pPr>
            <a:r>
              <a:rPr lang="en-US" dirty="0"/>
              <a:t>Exactly two months after the Israelites left Egypt, they arrived in the wilderness of Sinai. </a:t>
            </a:r>
            <a:r>
              <a:rPr lang="en-US" b="1" baseline="30000" dirty="0"/>
              <a:t>2 </a:t>
            </a:r>
            <a:r>
              <a:rPr lang="en-US" dirty="0"/>
              <a:t>After breaking camp at Rephidim, they came to the wilderness of Sinai and set up camp there at the base of Mount Sinai.</a:t>
            </a:r>
          </a:p>
          <a:p>
            <a:pPr marL="0" indent="0">
              <a:buNone/>
            </a:pPr>
            <a:r>
              <a:rPr lang="en-US" b="1" baseline="30000" dirty="0"/>
              <a:t>3 </a:t>
            </a:r>
            <a:r>
              <a:rPr lang="en-US" dirty="0"/>
              <a:t>Then Moses climbed the mountain to appear before God. The </a:t>
            </a:r>
            <a:r>
              <a:rPr lang="en-US" cap="small" dirty="0"/>
              <a:t>Lord</a:t>
            </a:r>
            <a:r>
              <a:rPr lang="en-US" dirty="0"/>
              <a:t> called to him from the mountain and said, “Give these instructions to the family of Jacob; announce it to the descendants of Israel: </a:t>
            </a:r>
            <a:r>
              <a:rPr lang="en-US" b="1" baseline="30000" dirty="0"/>
              <a:t>4 </a:t>
            </a:r>
            <a:r>
              <a:rPr lang="en-US" dirty="0"/>
              <a:t>‘You have seen what I did to the Egyptians. You know how I carried you on eagles’ wings and brought you to myself. </a:t>
            </a:r>
            <a:r>
              <a:rPr lang="en-US" b="1" baseline="30000" dirty="0"/>
              <a:t>5 </a:t>
            </a:r>
            <a:r>
              <a:rPr lang="en-US" dirty="0"/>
              <a:t>Now if you will obey me and keep my </a:t>
            </a:r>
            <a:r>
              <a:rPr lang="en-US" b="1" dirty="0"/>
              <a:t>covenant</a:t>
            </a:r>
            <a:r>
              <a:rPr lang="en-US" dirty="0"/>
              <a:t>, you will be my own special treasure from among all the peoples on earth; for all the earth belongs to me. </a:t>
            </a:r>
            <a:r>
              <a:rPr lang="en-US" b="1" baseline="30000" dirty="0"/>
              <a:t>6 </a:t>
            </a:r>
            <a:r>
              <a:rPr lang="en-US" dirty="0"/>
              <a:t>And you will be my kingdom of priests, my holy nation.’ This is the message you must give to the people of Israel.”</a:t>
            </a:r>
          </a:p>
          <a:p>
            <a:pPr marL="0" indent="0">
              <a:buNone/>
            </a:pPr>
            <a:r>
              <a:rPr lang="en-US" b="1" baseline="30000" dirty="0"/>
              <a:t>7 </a:t>
            </a:r>
            <a:r>
              <a:rPr lang="en-US" dirty="0"/>
              <a:t>So Moses returned from the mountain and called together the elders of the people and told them everything the </a:t>
            </a:r>
            <a:r>
              <a:rPr lang="en-US" cap="small" dirty="0"/>
              <a:t>Lord</a:t>
            </a:r>
            <a:r>
              <a:rPr lang="en-US" dirty="0"/>
              <a:t> had commanded him. </a:t>
            </a:r>
            <a:r>
              <a:rPr lang="en-US" b="1" baseline="30000" dirty="0"/>
              <a:t>8 </a:t>
            </a:r>
            <a:r>
              <a:rPr lang="en-US" dirty="0"/>
              <a:t>And all the people responded together, “We will do everything the </a:t>
            </a:r>
            <a:r>
              <a:rPr lang="en-US" cap="small" dirty="0"/>
              <a:t>Lord</a:t>
            </a:r>
            <a:r>
              <a:rPr lang="en-US" dirty="0"/>
              <a:t> has commanded.” So Moses brought the people’s answer back to the </a:t>
            </a:r>
            <a:r>
              <a:rPr lang="en-US" cap="small" dirty="0"/>
              <a:t>Lord</a:t>
            </a:r>
            <a:r>
              <a:rPr lang="en-US" dirty="0"/>
              <a:t>.</a:t>
            </a:r>
          </a:p>
          <a:p>
            <a:pPr marL="0" indent="0">
              <a:buNone/>
            </a:pPr>
            <a:endParaRPr lang="en-US" dirty="0"/>
          </a:p>
        </p:txBody>
      </p:sp>
    </p:spTree>
    <p:extLst>
      <p:ext uri="{BB962C8B-B14F-4D97-AF65-F5344CB8AC3E}">
        <p14:creationId xmlns:p14="http://schemas.microsoft.com/office/powerpoint/2010/main" val="74420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FB4DC-5E39-46C4-AB40-FBC917E3F60E}"/>
              </a:ext>
            </a:extLst>
          </p:cNvPr>
          <p:cNvSpPr>
            <a:spLocks noGrp="1"/>
          </p:cNvSpPr>
          <p:nvPr>
            <p:ph type="title"/>
          </p:nvPr>
        </p:nvSpPr>
        <p:spPr>
          <a:xfrm>
            <a:off x="838200" y="365126"/>
            <a:ext cx="10515600" cy="315912"/>
          </a:xfrm>
        </p:spPr>
        <p:txBody>
          <a:bodyPr>
            <a:normAutofit fontScale="90000"/>
          </a:bodyPr>
          <a:lstStyle/>
          <a:p>
            <a:r>
              <a:rPr lang="en-US" sz="2800" dirty="0"/>
              <a:t>Exodus 19</a:t>
            </a:r>
          </a:p>
        </p:txBody>
      </p:sp>
      <p:sp>
        <p:nvSpPr>
          <p:cNvPr id="3" name="Content Placeholder 2">
            <a:extLst>
              <a:ext uri="{FF2B5EF4-FFF2-40B4-BE49-F238E27FC236}">
                <a16:creationId xmlns:a16="http://schemas.microsoft.com/office/drawing/2014/main" id="{284414C6-72EA-4CA1-BF52-F6845A8EAFE7}"/>
              </a:ext>
            </a:extLst>
          </p:cNvPr>
          <p:cNvSpPr>
            <a:spLocks noGrp="1"/>
          </p:cNvSpPr>
          <p:nvPr>
            <p:ph idx="1"/>
          </p:nvPr>
        </p:nvSpPr>
        <p:spPr>
          <a:xfrm>
            <a:off x="838200" y="925033"/>
            <a:ext cx="10515600" cy="5656520"/>
          </a:xfrm>
        </p:spPr>
        <p:txBody>
          <a:bodyPr anchor="ctr">
            <a:normAutofit/>
          </a:bodyPr>
          <a:lstStyle/>
          <a:p>
            <a:pPr marL="0" indent="0">
              <a:buNone/>
            </a:pPr>
            <a:r>
              <a:rPr lang="en-US" b="1" baseline="30000" dirty="0"/>
              <a:t>6 </a:t>
            </a:r>
            <a:r>
              <a:rPr lang="en-US" dirty="0"/>
              <a:t>On the morning of the third day, thunder roared and lightning flashed, and a dense cloud came down on the mountain. There was a long, loud blast from a ram’s horn, and all the people trembled. </a:t>
            </a:r>
            <a:r>
              <a:rPr lang="en-US" b="1" baseline="30000" dirty="0"/>
              <a:t>17 </a:t>
            </a:r>
            <a:r>
              <a:rPr lang="en-US" dirty="0"/>
              <a:t>Moses led them out from the camp to meet with God, and they stood at the foot of the mountain. </a:t>
            </a:r>
            <a:r>
              <a:rPr lang="en-US" b="1" baseline="30000" dirty="0"/>
              <a:t>18 </a:t>
            </a:r>
            <a:r>
              <a:rPr lang="en-US" dirty="0"/>
              <a:t>All of Mount Sinai was covered with smoke because the </a:t>
            </a:r>
            <a:r>
              <a:rPr lang="en-US" cap="small" dirty="0"/>
              <a:t>Lord</a:t>
            </a:r>
            <a:r>
              <a:rPr lang="en-US" dirty="0"/>
              <a:t> had descended on it in the form of fire. The smoke billowed into the sky like smoke from a brick kiln, and the whole mountain shook violently. </a:t>
            </a:r>
            <a:r>
              <a:rPr lang="en-US" b="1" baseline="30000" dirty="0"/>
              <a:t>19 </a:t>
            </a:r>
            <a:r>
              <a:rPr lang="en-US" dirty="0"/>
              <a:t>As the blast of the ram’s horn grew louder and louder, Moses spoke, and God thundered his reply. </a:t>
            </a:r>
            <a:r>
              <a:rPr lang="en-US" b="1" baseline="30000" dirty="0"/>
              <a:t>20 </a:t>
            </a:r>
            <a:r>
              <a:rPr lang="en-US" dirty="0"/>
              <a:t>The </a:t>
            </a:r>
            <a:r>
              <a:rPr lang="en-US" cap="small" dirty="0"/>
              <a:t>Lord</a:t>
            </a:r>
            <a:r>
              <a:rPr lang="en-US" dirty="0"/>
              <a:t> came down on the top of Mount Sinai and called Moses to the top of the mountain. So Moses climbed the mountain.</a:t>
            </a:r>
          </a:p>
        </p:txBody>
      </p:sp>
    </p:spTree>
    <p:extLst>
      <p:ext uri="{BB962C8B-B14F-4D97-AF65-F5344CB8AC3E}">
        <p14:creationId xmlns:p14="http://schemas.microsoft.com/office/powerpoint/2010/main" val="1674119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FB4DC-5E39-46C4-AB40-FBC917E3F60E}"/>
              </a:ext>
            </a:extLst>
          </p:cNvPr>
          <p:cNvSpPr>
            <a:spLocks noGrp="1"/>
          </p:cNvSpPr>
          <p:nvPr>
            <p:ph type="title"/>
          </p:nvPr>
        </p:nvSpPr>
        <p:spPr>
          <a:xfrm>
            <a:off x="838200" y="365126"/>
            <a:ext cx="10515600" cy="315912"/>
          </a:xfrm>
        </p:spPr>
        <p:txBody>
          <a:bodyPr>
            <a:normAutofit fontScale="90000"/>
          </a:bodyPr>
          <a:lstStyle/>
          <a:p>
            <a:r>
              <a:rPr lang="en-US" sz="2800" dirty="0"/>
              <a:t>Hebrews 12</a:t>
            </a:r>
          </a:p>
        </p:txBody>
      </p:sp>
      <p:sp>
        <p:nvSpPr>
          <p:cNvPr id="3" name="Content Placeholder 2">
            <a:extLst>
              <a:ext uri="{FF2B5EF4-FFF2-40B4-BE49-F238E27FC236}">
                <a16:creationId xmlns:a16="http://schemas.microsoft.com/office/drawing/2014/main" id="{284414C6-72EA-4CA1-BF52-F6845A8EAFE7}"/>
              </a:ext>
            </a:extLst>
          </p:cNvPr>
          <p:cNvSpPr>
            <a:spLocks noGrp="1"/>
          </p:cNvSpPr>
          <p:nvPr>
            <p:ph idx="1"/>
          </p:nvPr>
        </p:nvSpPr>
        <p:spPr>
          <a:xfrm>
            <a:off x="838200" y="925033"/>
            <a:ext cx="10515600" cy="5656520"/>
          </a:xfrm>
        </p:spPr>
        <p:txBody>
          <a:bodyPr anchor="ctr">
            <a:normAutofit/>
          </a:bodyPr>
          <a:lstStyle/>
          <a:p>
            <a:pPr marL="0" indent="0">
              <a:buNone/>
            </a:pPr>
            <a:r>
              <a:rPr lang="en-US" b="1" baseline="30000" dirty="0"/>
              <a:t>18 </a:t>
            </a:r>
            <a:r>
              <a:rPr lang="en-US" dirty="0"/>
              <a:t>You have not come to a physical mountain, to a place of flaming fire, darkness, gloom, and whirlwind, as the Israelites did at Mount Sinai. </a:t>
            </a:r>
            <a:r>
              <a:rPr lang="en-US" b="1" baseline="30000" dirty="0"/>
              <a:t>19 </a:t>
            </a:r>
            <a:r>
              <a:rPr lang="en-US" dirty="0"/>
              <a:t>For they heard an awesome trumpet blast and a voice so terrible that they begged God to stop speaking. </a:t>
            </a:r>
            <a:r>
              <a:rPr lang="en-US" b="1" baseline="30000" dirty="0"/>
              <a:t>20 </a:t>
            </a:r>
            <a:r>
              <a:rPr lang="en-US" dirty="0"/>
              <a:t>They staggered back under God’s command: “If even an animal touches the mountain, it must be stoned to death.” </a:t>
            </a:r>
            <a:r>
              <a:rPr lang="en-US" b="1" baseline="30000" dirty="0"/>
              <a:t>21 </a:t>
            </a:r>
            <a:r>
              <a:rPr lang="en-US" dirty="0"/>
              <a:t>Moses himself was so frightened at the sight that he said, “I am terrified and trembling.”</a:t>
            </a:r>
          </a:p>
        </p:txBody>
      </p:sp>
    </p:spTree>
    <p:extLst>
      <p:ext uri="{BB962C8B-B14F-4D97-AF65-F5344CB8AC3E}">
        <p14:creationId xmlns:p14="http://schemas.microsoft.com/office/powerpoint/2010/main" val="141930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FB4DC-5E39-46C4-AB40-FBC917E3F60E}"/>
              </a:ext>
            </a:extLst>
          </p:cNvPr>
          <p:cNvSpPr>
            <a:spLocks noGrp="1"/>
          </p:cNvSpPr>
          <p:nvPr>
            <p:ph type="title"/>
          </p:nvPr>
        </p:nvSpPr>
        <p:spPr>
          <a:xfrm>
            <a:off x="838200" y="365126"/>
            <a:ext cx="10515600" cy="315912"/>
          </a:xfrm>
        </p:spPr>
        <p:txBody>
          <a:bodyPr>
            <a:normAutofit fontScale="90000"/>
          </a:bodyPr>
          <a:lstStyle/>
          <a:p>
            <a:r>
              <a:rPr lang="en-US" sz="2800" dirty="0"/>
              <a:t>Hebrews 12</a:t>
            </a:r>
          </a:p>
        </p:txBody>
      </p:sp>
      <p:sp>
        <p:nvSpPr>
          <p:cNvPr id="3" name="Content Placeholder 2">
            <a:extLst>
              <a:ext uri="{FF2B5EF4-FFF2-40B4-BE49-F238E27FC236}">
                <a16:creationId xmlns:a16="http://schemas.microsoft.com/office/drawing/2014/main" id="{284414C6-72EA-4CA1-BF52-F6845A8EAFE7}"/>
              </a:ext>
            </a:extLst>
          </p:cNvPr>
          <p:cNvSpPr>
            <a:spLocks noGrp="1"/>
          </p:cNvSpPr>
          <p:nvPr>
            <p:ph idx="1"/>
          </p:nvPr>
        </p:nvSpPr>
        <p:spPr>
          <a:xfrm>
            <a:off x="838200" y="925033"/>
            <a:ext cx="10515600" cy="5656520"/>
          </a:xfrm>
        </p:spPr>
        <p:txBody>
          <a:bodyPr anchor="ctr">
            <a:normAutofit/>
          </a:bodyPr>
          <a:lstStyle/>
          <a:p>
            <a:pPr marL="0" indent="0">
              <a:buNone/>
            </a:pPr>
            <a:r>
              <a:rPr lang="en-US" b="1" baseline="30000" dirty="0"/>
              <a:t>22 </a:t>
            </a:r>
            <a:r>
              <a:rPr lang="en-US" dirty="0"/>
              <a:t>No, you have come to Mount Zion, to the city of the living God, the heavenly Jerusalem, and to countless thousands of angels in a joyful gathering. </a:t>
            </a:r>
            <a:r>
              <a:rPr lang="en-US" b="1" baseline="30000" dirty="0"/>
              <a:t>23 </a:t>
            </a:r>
            <a:r>
              <a:rPr lang="en-US" dirty="0"/>
              <a:t>You have come to the assembly of God’s firstborn children, whose names are written in heaven. You have come to God himself, who is the judge over all things. You have come to the spirits of the righteous ones in heaven who have now been made perfect. </a:t>
            </a:r>
            <a:r>
              <a:rPr lang="en-US" b="1" baseline="30000" dirty="0"/>
              <a:t>24 </a:t>
            </a:r>
            <a:r>
              <a:rPr lang="en-US" dirty="0"/>
              <a:t>You have come to Jesus, the one who mediates the new covenant between God and people, and to the sprinkled blood, which speaks of forgiveness instead of crying out for vengeance like the blood of Abel.</a:t>
            </a:r>
          </a:p>
        </p:txBody>
      </p:sp>
    </p:spTree>
    <p:extLst>
      <p:ext uri="{BB962C8B-B14F-4D97-AF65-F5344CB8AC3E}">
        <p14:creationId xmlns:p14="http://schemas.microsoft.com/office/powerpoint/2010/main" val="2362805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FB4DC-5E39-46C4-AB40-FBC917E3F60E}"/>
              </a:ext>
            </a:extLst>
          </p:cNvPr>
          <p:cNvSpPr>
            <a:spLocks noGrp="1"/>
          </p:cNvSpPr>
          <p:nvPr>
            <p:ph type="title"/>
          </p:nvPr>
        </p:nvSpPr>
        <p:spPr>
          <a:xfrm>
            <a:off x="838200" y="365126"/>
            <a:ext cx="10515600" cy="315912"/>
          </a:xfrm>
        </p:spPr>
        <p:txBody>
          <a:bodyPr>
            <a:normAutofit fontScale="90000"/>
          </a:bodyPr>
          <a:lstStyle/>
          <a:p>
            <a:r>
              <a:rPr lang="en-US" sz="2800" dirty="0"/>
              <a:t>Jeremiah 31</a:t>
            </a:r>
          </a:p>
        </p:txBody>
      </p:sp>
      <p:sp>
        <p:nvSpPr>
          <p:cNvPr id="3" name="Content Placeholder 2">
            <a:extLst>
              <a:ext uri="{FF2B5EF4-FFF2-40B4-BE49-F238E27FC236}">
                <a16:creationId xmlns:a16="http://schemas.microsoft.com/office/drawing/2014/main" id="{284414C6-72EA-4CA1-BF52-F6845A8EAFE7}"/>
              </a:ext>
            </a:extLst>
          </p:cNvPr>
          <p:cNvSpPr>
            <a:spLocks noGrp="1"/>
          </p:cNvSpPr>
          <p:nvPr>
            <p:ph idx="1"/>
          </p:nvPr>
        </p:nvSpPr>
        <p:spPr>
          <a:xfrm>
            <a:off x="838200" y="925033"/>
            <a:ext cx="10515600" cy="5656520"/>
          </a:xfrm>
        </p:spPr>
        <p:txBody>
          <a:bodyPr anchor="ctr">
            <a:normAutofit/>
          </a:bodyPr>
          <a:lstStyle/>
          <a:p>
            <a:pPr marL="0" indent="0">
              <a:buNone/>
            </a:pPr>
            <a:r>
              <a:rPr lang="en-US" b="1" baseline="30000" dirty="0"/>
              <a:t>31 </a:t>
            </a:r>
            <a:r>
              <a:rPr lang="en-US" dirty="0"/>
              <a:t>“The days are coming,” declares the </a:t>
            </a:r>
            <a:r>
              <a:rPr lang="en-US" cap="small" dirty="0"/>
              <a:t>Lord</a:t>
            </a:r>
            <a:r>
              <a:rPr lang="en-US" dirty="0"/>
              <a:t>,</a:t>
            </a:r>
            <a:br>
              <a:rPr lang="en-US" dirty="0"/>
            </a:br>
            <a:r>
              <a:rPr lang="en-US" dirty="0"/>
              <a:t>    “when I will make a new covenant</a:t>
            </a:r>
            <a:br>
              <a:rPr lang="en-US" dirty="0"/>
            </a:br>
            <a:r>
              <a:rPr lang="en-US" dirty="0"/>
              <a:t>with the people of Israel</a:t>
            </a:r>
            <a:br>
              <a:rPr lang="en-US" dirty="0"/>
            </a:br>
            <a:r>
              <a:rPr lang="en-US" dirty="0"/>
              <a:t>    and with the people of Judah.</a:t>
            </a:r>
            <a:br>
              <a:rPr lang="en-US" dirty="0"/>
            </a:br>
            <a:r>
              <a:rPr lang="en-US" b="1" baseline="30000" dirty="0"/>
              <a:t>32 </a:t>
            </a:r>
            <a:r>
              <a:rPr lang="en-US" dirty="0"/>
              <a:t>It will not be like the covenant</a:t>
            </a:r>
            <a:br>
              <a:rPr lang="en-US" dirty="0"/>
            </a:br>
            <a:r>
              <a:rPr lang="en-US" dirty="0"/>
              <a:t>    I made with their ancestors</a:t>
            </a:r>
            <a:br>
              <a:rPr lang="en-US" dirty="0"/>
            </a:br>
            <a:r>
              <a:rPr lang="en-US" dirty="0"/>
              <a:t>when I took them by the hand</a:t>
            </a:r>
            <a:br>
              <a:rPr lang="en-US" dirty="0"/>
            </a:br>
            <a:r>
              <a:rPr lang="en-US" dirty="0"/>
              <a:t>    to lead them out of Egypt,</a:t>
            </a:r>
            <a:br>
              <a:rPr lang="en-US" dirty="0"/>
            </a:br>
            <a:r>
              <a:rPr lang="en-US" dirty="0"/>
              <a:t>because they broke my covenant,</a:t>
            </a:r>
            <a:br>
              <a:rPr lang="en-US" dirty="0"/>
            </a:br>
            <a:r>
              <a:rPr lang="en-US" dirty="0"/>
              <a:t>    though I was a husband to them,”</a:t>
            </a:r>
            <a:br>
              <a:rPr lang="en-US" dirty="0"/>
            </a:br>
            <a:r>
              <a:rPr lang="en-US" dirty="0"/>
              <a:t>declares the </a:t>
            </a:r>
            <a:r>
              <a:rPr lang="en-US" cap="small" dirty="0"/>
              <a:t>Lord</a:t>
            </a:r>
            <a:r>
              <a:rPr lang="en-US" dirty="0"/>
              <a:t>.</a:t>
            </a:r>
          </a:p>
        </p:txBody>
      </p:sp>
    </p:spTree>
    <p:extLst>
      <p:ext uri="{BB962C8B-B14F-4D97-AF65-F5344CB8AC3E}">
        <p14:creationId xmlns:p14="http://schemas.microsoft.com/office/powerpoint/2010/main" val="2413118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FB4DC-5E39-46C4-AB40-FBC917E3F60E}"/>
              </a:ext>
            </a:extLst>
          </p:cNvPr>
          <p:cNvSpPr>
            <a:spLocks noGrp="1"/>
          </p:cNvSpPr>
          <p:nvPr>
            <p:ph type="title"/>
          </p:nvPr>
        </p:nvSpPr>
        <p:spPr>
          <a:xfrm>
            <a:off x="838200" y="365126"/>
            <a:ext cx="10515600" cy="315912"/>
          </a:xfrm>
        </p:spPr>
        <p:txBody>
          <a:bodyPr>
            <a:normAutofit fontScale="90000"/>
          </a:bodyPr>
          <a:lstStyle/>
          <a:p>
            <a:r>
              <a:rPr lang="en-US" sz="2800" dirty="0"/>
              <a:t>Jeremiah 31</a:t>
            </a:r>
          </a:p>
        </p:txBody>
      </p:sp>
      <p:sp>
        <p:nvSpPr>
          <p:cNvPr id="3" name="Content Placeholder 2">
            <a:extLst>
              <a:ext uri="{FF2B5EF4-FFF2-40B4-BE49-F238E27FC236}">
                <a16:creationId xmlns:a16="http://schemas.microsoft.com/office/drawing/2014/main" id="{284414C6-72EA-4CA1-BF52-F6845A8EAFE7}"/>
              </a:ext>
            </a:extLst>
          </p:cNvPr>
          <p:cNvSpPr>
            <a:spLocks noGrp="1"/>
          </p:cNvSpPr>
          <p:nvPr>
            <p:ph idx="1"/>
          </p:nvPr>
        </p:nvSpPr>
        <p:spPr>
          <a:xfrm>
            <a:off x="838200" y="925033"/>
            <a:ext cx="10515600" cy="5656520"/>
          </a:xfrm>
        </p:spPr>
        <p:txBody>
          <a:bodyPr anchor="ctr">
            <a:normAutofit/>
          </a:bodyPr>
          <a:lstStyle/>
          <a:p>
            <a:pPr marL="0" indent="0">
              <a:buNone/>
            </a:pPr>
            <a:r>
              <a:rPr lang="en-US" b="1" baseline="30000" dirty="0"/>
              <a:t>3 </a:t>
            </a:r>
            <a:r>
              <a:rPr lang="en-US" dirty="0"/>
              <a:t>“This is the covenant I will make with the people of Israel</a:t>
            </a:r>
            <a:br>
              <a:rPr lang="en-US" dirty="0"/>
            </a:br>
            <a:r>
              <a:rPr lang="en-US" dirty="0"/>
              <a:t>    after that time,” declares the </a:t>
            </a:r>
            <a:r>
              <a:rPr lang="en-US" cap="small" dirty="0"/>
              <a:t>Lord</a:t>
            </a:r>
            <a:r>
              <a:rPr lang="en-US" dirty="0"/>
              <a:t>.</a:t>
            </a:r>
            <a:br>
              <a:rPr lang="en-US" dirty="0"/>
            </a:br>
            <a:r>
              <a:rPr lang="en-US" dirty="0"/>
              <a:t>“I will put my law in their minds</a:t>
            </a:r>
            <a:br>
              <a:rPr lang="en-US" dirty="0"/>
            </a:br>
            <a:r>
              <a:rPr lang="en-US" dirty="0"/>
              <a:t>    and write it on their hearts.</a:t>
            </a:r>
            <a:br>
              <a:rPr lang="en-US" dirty="0"/>
            </a:br>
            <a:r>
              <a:rPr lang="en-US" dirty="0"/>
              <a:t>I will be their God,</a:t>
            </a:r>
            <a:br>
              <a:rPr lang="en-US" dirty="0"/>
            </a:br>
            <a:r>
              <a:rPr lang="en-US" dirty="0"/>
              <a:t>    and they will be my people.</a:t>
            </a:r>
          </a:p>
        </p:txBody>
      </p:sp>
    </p:spTree>
    <p:extLst>
      <p:ext uri="{BB962C8B-B14F-4D97-AF65-F5344CB8AC3E}">
        <p14:creationId xmlns:p14="http://schemas.microsoft.com/office/powerpoint/2010/main" val="3869647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FB4DC-5E39-46C4-AB40-FBC917E3F60E}"/>
              </a:ext>
            </a:extLst>
          </p:cNvPr>
          <p:cNvSpPr>
            <a:spLocks noGrp="1"/>
          </p:cNvSpPr>
          <p:nvPr>
            <p:ph type="title"/>
          </p:nvPr>
        </p:nvSpPr>
        <p:spPr>
          <a:xfrm>
            <a:off x="838200" y="365126"/>
            <a:ext cx="10515600" cy="315912"/>
          </a:xfrm>
        </p:spPr>
        <p:txBody>
          <a:bodyPr>
            <a:normAutofit fontScale="90000"/>
          </a:bodyPr>
          <a:lstStyle/>
          <a:p>
            <a:r>
              <a:rPr lang="en-US" sz="2800" dirty="0"/>
              <a:t>Jeremiah 31</a:t>
            </a:r>
          </a:p>
        </p:txBody>
      </p:sp>
      <p:sp>
        <p:nvSpPr>
          <p:cNvPr id="3" name="Content Placeholder 2">
            <a:extLst>
              <a:ext uri="{FF2B5EF4-FFF2-40B4-BE49-F238E27FC236}">
                <a16:creationId xmlns:a16="http://schemas.microsoft.com/office/drawing/2014/main" id="{284414C6-72EA-4CA1-BF52-F6845A8EAFE7}"/>
              </a:ext>
            </a:extLst>
          </p:cNvPr>
          <p:cNvSpPr>
            <a:spLocks noGrp="1"/>
          </p:cNvSpPr>
          <p:nvPr>
            <p:ph idx="1"/>
          </p:nvPr>
        </p:nvSpPr>
        <p:spPr>
          <a:xfrm>
            <a:off x="838200" y="925033"/>
            <a:ext cx="10515600" cy="5656520"/>
          </a:xfrm>
        </p:spPr>
        <p:txBody>
          <a:bodyPr anchor="ctr">
            <a:normAutofit/>
          </a:bodyPr>
          <a:lstStyle/>
          <a:p>
            <a:pPr marL="0" indent="0">
              <a:buNone/>
            </a:pPr>
            <a:r>
              <a:rPr lang="en-US" b="1" baseline="30000" dirty="0"/>
              <a:t>34 </a:t>
            </a:r>
            <a:r>
              <a:rPr lang="en-US" dirty="0"/>
              <a:t>No longer will they teach their neighbor,</a:t>
            </a:r>
            <a:br>
              <a:rPr lang="en-US" dirty="0"/>
            </a:br>
            <a:r>
              <a:rPr lang="en-US" dirty="0"/>
              <a:t>    or say to one another, ‘Know the </a:t>
            </a:r>
            <a:r>
              <a:rPr lang="en-US" cap="small" dirty="0"/>
              <a:t>Lord</a:t>
            </a:r>
            <a:r>
              <a:rPr lang="en-US" dirty="0"/>
              <a:t>,’</a:t>
            </a:r>
            <a:br>
              <a:rPr lang="en-US" dirty="0"/>
            </a:br>
            <a:r>
              <a:rPr lang="en-US" dirty="0"/>
              <a:t>because they will all know me,</a:t>
            </a:r>
            <a:br>
              <a:rPr lang="en-US" dirty="0"/>
            </a:br>
            <a:r>
              <a:rPr lang="en-US" dirty="0"/>
              <a:t>    from the least of them to the greatest,”</a:t>
            </a:r>
            <a:br>
              <a:rPr lang="en-US" dirty="0"/>
            </a:br>
            <a:r>
              <a:rPr lang="en-US" dirty="0"/>
              <a:t>declares the </a:t>
            </a:r>
            <a:r>
              <a:rPr lang="en-US" cap="small" dirty="0"/>
              <a:t>Lord</a:t>
            </a:r>
            <a:r>
              <a:rPr lang="en-US" dirty="0"/>
              <a:t>.</a:t>
            </a:r>
            <a:br>
              <a:rPr lang="en-US" dirty="0"/>
            </a:br>
            <a:r>
              <a:rPr lang="en-US" dirty="0"/>
              <a:t>“For I will forgive their wickedness</a:t>
            </a:r>
            <a:br>
              <a:rPr lang="en-US" dirty="0"/>
            </a:br>
            <a:r>
              <a:rPr lang="en-US" dirty="0"/>
              <a:t>    and will remember their sins no more.”</a:t>
            </a:r>
          </a:p>
        </p:txBody>
      </p:sp>
    </p:spTree>
    <p:extLst>
      <p:ext uri="{BB962C8B-B14F-4D97-AF65-F5344CB8AC3E}">
        <p14:creationId xmlns:p14="http://schemas.microsoft.com/office/powerpoint/2010/main" val="1775774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FB4DC-5E39-46C4-AB40-FBC917E3F60E}"/>
              </a:ext>
            </a:extLst>
          </p:cNvPr>
          <p:cNvSpPr>
            <a:spLocks noGrp="1"/>
          </p:cNvSpPr>
          <p:nvPr>
            <p:ph type="title"/>
          </p:nvPr>
        </p:nvSpPr>
        <p:spPr>
          <a:xfrm>
            <a:off x="838200" y="365126"/>
            <a:ext cx="10515600" cy="315912"/>
          </a:xfrm>
        </p:spPr>
        <p:txBody>
          <a:bodyPr>
            <a:normAutofit fontScale="90000"/>
          </a:bodyPr>
          <a:lstStyle/>
          <a:p>
            <a:r>
              <a:rPr lang="en-US" sz="2800" dirty="0"/>
              <a:t>Hebrews 12</a:t>
            </a:r>
          </a:p>
        </p:txBody>
      </p:sp>
      <p:sp>
        <p:nvSpPr>
          <p:cNvPr id="3" name="Content Placeholder 2">
            <a:extLst>
              <a:ext uri="{FF2B5EF4-FFF2-40B4-BE49-F238E27FC236}">
                <a16:creationId xmlns:a16="http://schemas.microsoft.com/office/drawing/2014/main" id="{284414C6-72EA-4CA1-BF52-F6845A8EAFE7}"/>
              </a:ext>
            </a:extLst>
          </p:cNvPr>
          <p:cNvSpPr>
            <a:spLocks noGrp="1"/>
          </p:cNvSpPr>
          <p:nvPr>
            <p:ph idx="1"/>
          </p:nvPr>
        </p:nvSpPr>
        <p:spPr>
          <a:xfrm>
            <a:off x="838200" y="925033"/>
            <a:ext cx="10515600" cy="5656520"/>
          </a:xfrm>
        </p:spPr>
        <p:txBody>
          <a:bodyPr anchor="ctr">
            <a:normAutofit/>
          </a:bodyPr>
          <a:lstStyle/>
          <a:p>
            <a:pPr marL="0" indent="0">
              <a:buNone/>
            </a:pPr>
            <a:r>
              <a:rPr lang="en-US" b="1" baseline="30000" dirty="0"/>
              <a:t>25 </a:t>
            </a:r>
            <a:r>
              <a:rPr lang="en-US" dirty="0"/>
              <a:t>Be careful that you do not refuse to listen to the One who is speaking. For if the people of Israel did not escape when they refused to listen to Moses, the earthly messenger, we will certainly not escape if we reject the One who speaks to us from heaven! </a:t>
            </a:r>
            <a:r>
              <a:rPr lang="en-US" b="1" baseline="30000" dirty="0"/>
              <a:t>26 </a:t>
            </a:r>
            <a:r>
              <a:rPr lang="en-US" dirty="0"/>
              <a:t>When God spoke from Mount Sinai his voice shook the earth, but now he makes another promise: “Once again I will shake not only the earth but the heavens also.” </a:t>
            </a:r>
            <a:r>
              <a:rPr lang="en-US" b="1" baseline="30000" dirty="0"/>
              <a:t>27 </a:t>
            </a:r>
            <a:r>
              <a:rPr lang="en-US" dirty="0"/>
              <a:t>This means that all of creation will be shaken and removed, so that only unshakable things will remain.</a:t>
            </a:r>
          </a:p>
          <a:p>
            <a:pPr marL="0" indent="0">
              <a:buNone/>
            </a:pPr>
            <a:r>
              <a:rPr lang="en-US" b="1" baseline="30000" dirty="0"/>
              <a:t>28 </a:t>
            </a:r>
            <a:r>
              <a:rPr lang="en-US" dirty="0"/>
              <a:t>Since we are receiving a Kingdom that is unshakable, let us be thankful and please God by worshiping him with holy fear and awe. </a:t>
            </a:r>
            <a:r>
              <a:rPr lang="en-US" b="1" baseline="30000" dirty="0"/>
              <a:t>29 </a:t>
            </a:r>
            <a:r>
              <a:rPr lang="en-US" dirty="0"/>
              <a:t>For our God is a consuming fire.</a:t>
            </a:r>
          </a:p>
        </p:txBody>
      </p:sp>
    </p:spTree>
    <p:extLst>
      <p:ext uri="{BB962C8B-B14F-4D97-AF65-F5344CB8AC3E}">
        <p14:creationId xmlns:p14="http://schemas.microsoft.com/office/powerpoint/2010/main" val="582520673"/>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40</TotalTime>
  <Words>87</Words>
  <Application>Microsoft Office PowerPoint</Application>
  <PresentationFormat>Widescreen</PresentationFormat>
  <Paragraphs>30</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Corbel</vt:lpstr>
      <vt:lpstr>Depth</vt:lpstr>
      <vt:lpstr>Covenant 2018</vt:lpstr>
      <vt:lpstr>Exodus 19</vt:lpstr>
      <vt:lpstr>Exodus 19</vt:lpstr>
      <vt:lpstr>Hebrews 12</vt:lpstr>
      <vt:lpstr>Hebrews 12</vt:lpstr>
      <vt:lpstr>Jeremiah 31</vt:lpstr>
      <vt:lpstr>Jeremiah 31</vt:lpstr>
      <vt:lpstr>Jeremiah 31</vt:lpstr>
      <vt:lpstr>Hebrews 12</vt:lpstr>
      <vt:lpstr>Hebrews 12</vt:lpstr>
      <vt:lpstr>Ephesians 4</vt:lpstr>
      <vt:lpstr>Ephesians 4</vt:lpstr>
      <vt:lpstr>Ephesians 4</vt:lpstr>
      <vt:lpstr>Ephesians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 2018</dc:title>
  <dc:creator>Jonathan Stamper</dc:creator>
  <cp:lastModifiedBy>Jonathan Stamper</cp:lastModifiedBy>
  <cp:revision>7</cp:revision>
  <dcterms:created xsi:type="dcterms:W3CDTF">2018-05-27T12:32:25Z</dcterms:created>
  <dcterms:modified xsi:type="dcterms:W3CDTF">2018-05-27T13:13:13Z</dcterms:modified>
</cp:coreProperties>
</file>