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6/9/2019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6/9/2019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6/9/2019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6/9/2019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6/9/2019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6/9/2019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6/9/2019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89A4B-9A52-4D5F-A247-A1243D00DEF5}"/>
              </a:ext>
            </a:extLst>
          </p:cNvPr>
          <p:cNvSpPr>
            <a:spLocks noGrp="1"/>
          </p:cNvSpPr>
          <p:nvPr>
            <p:ph type="ctrTitle"/>
          </p:nvPr>
        </p:nvSpPr>
        <p:spPr/>
        <p:txBody>
          <a:bodyPr/>
          <a:lstStyle/>
          <a:p>
            <a:r>
              <a:rPr lang="en-US" dirty="0"/>
              <a:t>Community</a:t>
            </a:r>
          </a:p>
        </p:txBody>
      </p:sp>
      <p:sp>
        <p:nvSpPr>
          <p:cNvPr id="3" name="Subtitle 2">
            <a:extLst>
              <a:ext uri="{FF2B5EF4-FFF2-40B4-BE49-F238E27FC236}">
                <a16:creationId xmlns:a16="http://schemas.microsoft.com/office/drawing/2014/main" id="{ABD07DAC-CBC3-459C-9D05-0273E042A08A}"/>
              </a:ext>
            </a:extLst>
          </p:cNvPr>
          <p:cNvSpPr>
            <a:spLocks noGrp="1"/>
          </p:cNvSpPr>
          <p:nvPr>
            <p:ph type="subTitle" idx="1"/>
          </p:nvPr>
        </p:nvSpPr>
        <p:spPr/>
        <p:txBody>
          <a:bodyPr/>
          <a:lstStyle/>
          <a:p>
            <a:r>
              <a:rPr lang="en-US" dirty="0"/>
              <a:t>Spiritual Formation – part 7</a:t>
            </a:r>
          </a:p>
        </p:txBody>
      </p:sp>
    </p:spTree>
    <p:extLst>
      <p:ext uri="{BB962C8B-B14F-4D97-AF65-F5344CB8AC3E}">
        <p14:creationId xmlns:p14="http://schemas.microsoft.com/office/powerpoint/2010/main" val="17345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CB866-3F87-49F2-BB67-ED372001C547}"/>
              </a:ext>
            </a:extLst>
          </p:cNvPr>
          <p:cNvSpPr>
            <a:spLocks noGrp="1"/>
          </p:cNvSpPr>
          <p:nvPr>
            <p:ph idx="1"/>
          </p:nvPr>
        </p:nvSpPr>
        <p:spPr>
          <a:xfrm>
            <a:off x="579120" y="629920"/>
            <a:ext cx="10789920" cy="5638800"/>
          </a:xfrm>
        </p:spPr>
        <p:txBody>
          <a:bodyPr anchor="ctr">
            <a:normAutofit/>
          </a:bodyPr>
          <a:lstStyle/>
          <a:p>
            <a:pPr marL="0" indent="0">
              <a:buNone/>
            </a:pPr>
            <a:r>
              <a:rPr lang="en-US" dirty="0"/>
              <a:t>1) See Yourself as God sees you - know 'who and whose you are'</a:t>
            </a:r>
            <a:br>
              <a:rPr lang="en-US" dirty="0"/>
            </a:br>
            <a:r>
              <a:rPr lang="en-US" dirty="0"/>
              <a:t>2) Abandon all Defensiveness</a:t>
            </a:r>
            <a:br>
              <a:rPr lang="en-US" dirty="0"/>
            </a:br>
            <a:r>
              <a:rPr lang="en-US" dirty="0"/>
              <a:t>3) Lose all Pretense</a:t>
            </a:r>
            <a:br>
              <a:rPr lang="en-US" dirty="0"/>
            </a:br>
            <a:r>
              <a:rPr lang="en-US" dirty="0"/>
              <a:t>4) Open up our social relationships to redemption</a:t>
            </a:r>
            <a:endParaRPr lang="en-US" sz="3200" dirty="0"/>
          </a:p>
        </p:txBody>
      </p:sp>
    </p:spTree>
    <p:extLst>
      <p:ext uri="{BB962C8B-B14F-4D97-AF65-F5344CB8AC3E}">
        <p14:creationId xmlns:p14="http://schemas.microsoft.com/office/powerpoint/2010/main" val="673021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3B770-C523-4A16-AEEB-F7586AC59009}"/>
              </a:ext>
            </a:extLst>
          </p:cNvPr>
          <p:cNvSpPr>
            <a:spLocks noGrp="1"/>
          </p:cNvSpPr>
          <p:nvPr>
            <p:ph type="title"/>
          </p:nvPr>
        </p:nvSpPr>
        <p:spPr>
          <a:xfrm>
            <a:off x="838200" y="365125"/>
            <a:ext cx="10515600" cy="600075"/>
          </a:xfrm>
        </p:spPr>
        <p:txBody>
          <a:bodyPr>
            <a:normAutofit/>
          </a:bodyPr>
          <a:lstStyle/>
          <a:p>
            <a:r>
              <a:rPr lang="en-US" sz="2800" dirty="0"/>
              <a:t>Romans 12</a:t>
            </a:r>
          </a:p>
        </p:txBody>
      </p:sp>
      <p:sp>
        <p:nvSpPr>
          <p:cNvPr id="3" name="Content Placeholder 2">
            <a:extLst>
              <a:ext uri="{FF2B5EF4-FFF2-40B4-BE49-F238E27FC236}">
                <a16:creationId xmlns:a16="http://schemas.microsoft.com/office/drawing/2014/main" id="{040CB866-3F87-49F2-BB67-ED372001C547}"/>
              </a:ext>
            </a:extLst>
          </p:cNvPr>
          <p:cNvSpPr>
            <a:spLocks noGrp="1"/>
          </p:cNvSpPr>
          <p:nvPr>
            <p:ph idx="1"/>
          </p:nvPr>
        </p:nvSpPr>
        <p:spPr>
          <a:xfrm>
            <a:off x="944880" y="1107440"/>
            <a:ext cx="10408920" cy="5069523"/>
          </a:xfrm>
        </p:spPr>
        <p:txBody>
          <a:bodyPr anchor="ctr">
            <a:normAutofit fontScale="85000" lnSpcReduction="20000"/>
          </a:bodyPr>
          <a:lstStyle/>
          <a:p>
            <a:pPr marL="0" indent="0">
              <a:buNone/>
            </a:pPr>
            <a:r>
              <a:rPr lang="en-US" dirty="0"/>
              <a:t>And so, dear brothers and sisters, I plead with you to give your bodies to God because of all he has done for you. Let them be a living and holy sacrifice—the kind he will find acceptable. This is truly the way to worship him. </a:t>
            </a:r>
            <a:r>
              <a:rPr lang="en-US" b="1" baseline="30000" dirty="0"/>
              <a:t>2 </a:t>
            </a:r>
            <a:r>
              <a:rPr lang="en-US" dirty="0"/>
              <a:t>Don’t copy the behavior and customs of this world, but let God transform you into a new person by changing the way you think. Then you will learn to know God’s will for you, which is good and pleasing and perfect.</a:t>
            </a:r>
          </a:p>
          <a:p>
            <a:pPr marL="0" indent="0">
              <a:buNone/>
            </a:pPr>
            <a:r>
              <a:rPr lang="en-US" b="1" baseline="30000" dirty="0"/>
              <a:t>3 </a:t>
            </a:r>
            <a:r>
              <a:rPr lang="en-US" dirty="0"/>
              <a:t>Because of the privilege and authority God has given me, I give each of you this warning: Don’t think you are better than you really are. Be honest in your evaluation of yourselves, measuring yourselves by the faith God has given us. </a:t>
            </a:r>
            <a:r>
              <a:rPr lang="en-US" b="1" baseline="30000" dirty="0"/>
              <a:t>4 </a:t>
            </a:r>
            <a:r>
              <a:rPr lang="en-US" dirty="0"/>
              <a:t>Just as our bodies have many parts and each part has a special function, </a:t>
            </a:r>
            <a:r>
              <a:rPr lang="en-US" b="1" baseline="30000" dirty="0"/>
              <a:t>5 </a:t>
            </a:r>
            <a:r>
              <a:rPr lang="en-US" dirty="0"/>
              <a:t>so it is with Christ’s body. We are many parts of one body, and we all belong to each other.</a:t>
            </a:r>
          </a:p>
          <a:p>
            <a:pPr marL="0" indent="0">
              <a:buNone/>
            </a:pPr>
            <a:r>
              <a:rPr lang="en-US" b="1" baseline="30000" dirty="0"/>
              <a:t>6 </a:t>
            </a:r>
            <a:r>
              <a:rPr lang="en-US" dirty="0"/>
              <a:t>In his grace, God has given us different gifts for doing certain things well. So if God has given you the ability to prophesy, speak out with as much faith as God has given you. </a:t>
            </a:r>
            <a:r>
              <a:rPr lang="en-US" b="1" baseline="30000" dirty="0"/>
              <a:t>7 </a:t>
            </a:r>
            <a:r>
              <a:rPr lang="en-US" dirty="0"/>
              <a:t>If your gift is serving others, serve them well. If you are a teacher, teach well. </a:t>
            </a:r>
            <a:r>
              <a:rPr lang="en-US" b="1" baseline="30000" dirty="0"/>
              <a:t>8 </a:t>
            </a:r>
            <a:r>
              <a:rPr lang="en-US" dirty="0"/>
              <a:t>If your gift is to encourage others, be encouraging. If it is giving, give generously. If God has given you leadership ability, take the responsibility seriously. And if you have a gift for showing kindness to others, do it gladly.</a:t>
            </a:r>
          </a:p>
        </p:txBody>
      </p:sp>
    </p:spTree>
    <p:extLst>
      <p:ext uri="{BB962C8B-B14F-4D97-AF65-F5344CB8AC3E}">
        <p14:creationId xmlns:p14="http://schemas.microsoft.com/office/powerpoint/2010/main" val="377834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3B770-C523-4A16-AEEB-F7586AC59009}"/>
              </a:ext>
            </a:extLst>
          </p:cNvPr>
          <p:cNvSpPr>
            <a:spLocks noGrp="1"/>
          </p:cNvSpPr>
          <p:nvPr>
            <p:ph type="title"/>
          </p:nvPr>
        </p:nvSpPr>
        <p:spPr>
          <a:xfrm>
            <a:off x="838200" y="365125"/>
            <a:ext cx="10515600" cy="600075"/>
          </a:xfrm>
        </p:spPr>
        <p:txBody>
          <a:bodyPr>
            <a:normAutofit/>
          </a:bodyPr>
          <a:lstStyle/>
          <a:p>
            <a:r>
              <a:rPr lang="en-US" sz="2800" dirty="0"/>
              <a:t>Romans 12</a:t>
            </a:r>
          </a:p>
        </p:txBody>
      </p:sp>
      <p:sp>
        <p:nvSpPr>
          <p:cNvPr id="3" name="Content Placeholder 2">
            <a:extLst>
              <a:ext uri="{FF2B5EF4-FFF2-40B4-BE49-F238E27FC236}">
                <a16:creationId xmlns:a16="http://schemas.microsoft.com/office/drawing/2014/main" id="{040CB866-3F87-49F2-BB67-ED372001C547}"/>
              </a:ext>
            </a:extLst>
          </p:cNvPr>
          <p:cNvSpPr>
            <a:spLocks noGrp="1"/>
          </p:cNvSpPr>
          <p:nvPr>
            <p:ph idx="1"/>
          </p:nvPr>
        </p:nvSpPr>
        <p:spPr>
          <a:xfrm>
            <a:off x="944880" y="1107440"/>
            <a:ext cx="10408920" cy="5069523"/>
          </a:xfrm>
        </p:spPr>
        <p:txBody>
          <a:bodyPr anchor="ctr">
            <a:normAutofit/>
          </a:bodyPr>
          <a:lstStyle/>
          <a:p>
            <a:pPr marL="0" indent="0">
              <a:buNone/>
            </a:pPr>
            <a:r>
              <a:rPr lang="en-US" b="1" baseline="30000" dirty="0"/>
              <a:t>9 </a:t>
            </a:r>
            <a:r>
              <a:rPr lang="en-US" dirty="0"/>
              <a:t>Don’t just pretend to love others. Really love them. Hate what is wrong. Hold tightly to what is good. </a:t>
            </a:r>
            <a:r>
              <a:rPr lang="en-US" b="1" baseline="30000" dirty="0"/>
              <a:t>10 </a:t>
            </a:r>
            <a:r>
              <a:rPr lang="en-US" dirty="0"/>
              <a:t>Love each other with genuine affection, </a:t>
            </a:r>
            <a:r>
              <a:rPr lang="en-US" b="1" dirty="0"/>
              <a:t>and take delight in honoring each other. </a:t>
            </a:r>
            <a:r>
              <a:rPr lang="en-US" b="1" baseline="30000" dirty="0"/>
              <a:t>11 </a:t>
            </a:r>
            <a:r>
              <a:rPr lang="en-US" dirty="0"/>
              <a:t>Never be lazy, but work hard and serve the Lord enthusiastically. </a:t>
            </a:r>
            <a:r>
              <a:rPr lang="en-US" b="1" baseline="30000" dirty="0"/>
              <a:t>12 </a:t>
            </a:r>
            <a:r>
              <a:rPr lang="en-US" dirty="0"/>
              <a:t>Rejoice in our confident hope. Be patient in trouble, and keep on praying. </a:t>
            </a:r>
            <a:r>
              <a:rPr lang="en-US" b="1" baseline="30000" dirty="0"/>
              <a:t>13 </a:t>
            </a:r>
            <a:r>
              <a:rPr lang="en-US" dirty="0"/>
              <a:t>When God’s people are in need, be ready to help them. </a:t>
            </a:r>
            <a:r>
              <a:rPr lang="en-US" b="1" dirty="0"/>
              <a:t>Always be eager to practice hospitality.</a:t>
            </a:r>
          </a:p>
        </p:txBody>
      </p:sp>
    </p:spTree>
    <p:extLst>
      <p:ext uri="{BB962C8B-B14F-4D97-AF65-F5344CB8AC3E}">
        <p14:creationId xmlns:p14="http://schemas.microsoft.com/office/powerpoint/2010/main" val="1856438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3B770-C523-4A16-AEEB-F7586AC59009}"/>
              </a:ext>
            </a:extLst>
          </p:cNvPr>
          <p:cNvSpPr>
            <a:spLocks noGrp="1"/>
          </p:cNvSpPr>
          <p:nvPr>
            <p:ph type="title"/>
          </p:nvPr>
        </p:nvSpPr>
        <p:spPr>
          <a:xfrm>
            <a:off x="838200" y="365125"/>
            <a:ext cx="10515600" cy="600075"/>
          </a:xfrm>
        </p:spPr>
        <p:txBody>
          <a:bodyPr>
            <a:normAutofit/>
          </a:bodyPr>
          <a:lstStyle/>
          <a:p>
            <a:r>
              <a:rPr lang="en-US" sz="2800" dirty="0"/>
              <a:t>1 Timothy 3</a:t>
            </a:r>
          </a:p>
        </p:txBody>
      </p:sp>
      <p:sp>
        <p:nvSpPr>
          <p:cNvPr id="3" name="Content Placeholder 2">
            <a:extLst>
              <a:ext uri="{FF2B5EF4-FFF2-40B4-BE49-F238E27FC236}">
                <a16:creationId xmlns:a16="http://schemas.microsoft.com/office/drawing/2014/main" id="{040CB866-3F87-49F2-BB67-ED372001C547}"/>
              </a:ext>
            </a:extLst>
          </p:cNvPr>
          <p:cNvSpPr>
            <a:spLocks noGrp="1"/>
          </p:cNvSpPr>
          <p:nvPr>
            <p:ph idx="1"/>
          </p:nvPr>
        </p:nvSpPr>
        <p:spPr>
          <a:xfrm>
            <a:off x="944880" y="1107440"/>
            <a:ext cx="10408920" cy="5069523"/>
          </a:xfrm>
        </p:spPr>
        <p:txBody>
          <a:bodyPr anchor="ctr">
            <a:normAutofit/>
          </a:bodyPr>
          <a:lstStyle/>
          <a:p>
            <a:pPr marL="0" indent="0">
              <a:buNone/>
            </a:pPr>
            <a:r>
              <a:rPr lang="en-US" dirty="0"/>
              <a:t>This is a trustworthy saying: “If someone aspires to be a church leader, he desires an honorable position.” </a:t>
            </a:r>
            <a:r>
              <a:rPr lang="en-US" b="1" baseline="30000" dirty="0"/>
              <a:t>2 </a:t>
            </a:r>
            <a:r>
              <a:rPr lang="en-US" dirty="0"/>
              <a:t>So a church leader must be a man whose life is above reproach. He must be faithful to his wife. He must exercise self-control, live wisely, and have a good reputation. </a:t>
            </a:r>
            <a:r>
              <a:rPr lang="en-US" b="1" dirty="0"/>
              <a:t>He must enjoy having guests in his home</a:t>
            </a:r>
            <a:r>
              <a:rPr lang="en-US" dirty="0"/>
              <a:t>, and he must be able to teach. </a:t>
            </a:r>
            <a:r>
              <a:rPr lang="en-US" b="1" baseline="30000" dirty="0"/>
              <a:t>3 </a:t>
            </a:r>
            <a:r>
              <a:rPr lang="en-US" dirty="0"/>
              <a:t>He must not be a heavy drinker or be violent. He must be gentle, not quarrelsome, and not love money. </a:t>
            </a:r>
            <a:r>
              <a:rPr lang="en-US" b="1" baseline="30000" dirty="0"/>
              <a:t>4 </a:t>
            </a:r>
            <a:r>
              <a:rPr lang="en-US" dirty="0"/>
              <a:t>He must manage his own family well, having children who respect and obey him. </a:t>
            </a:r>
            <a:r>
              <a:rPr lang="en-US" b="1" baseline="30000" dirty="0"/>
              <a:t>5 </a:t>
            </a:r>
            <a:r>
              <a:rPr lang="en-US" dirty="0"/>
              <a:t>For if a man cannot manage his own household, how can he take care of God’s church?</a:t>
            </a:r>
            <a:endParaRPr lang="en-US" b="1" dirty="0"/>
          </a:p>
        </p:txBody>
      </p:sp>
    </p:spTree>
    <p:extLst>
      <p:ext uri="{BB962C8B-B14F-4D97-AF65-F5344CB8AC3E}">
        <p14:creationId xmlns:p14="http://schemas.microsoft.com/office/powerpoint/2010/main" val="1259124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3B770-C523-4A16-AEEB-F7586AC59009}"/>
              </a:ext>
            </a:extLst>
          </p:cNvPr>
          <p:cNvSpPr>
            <a:spLocks noGrp="1"/>
          </p:cNvSpPr>
          <p:nvPr>
            <p:ph type="title"/>
          </p:nvPr>
        </p:nvSpPr>
        <p:spPr>
          <a:xfrm>
            <a:off x="838200" y="365125"/>
            <a:ext cx="10515600" cy="600075"/>
          </a:xfrm>
        </p:spPr>
        <p:txBody>
          <a:bodyPr>
            <a:normAutofit/>
          </a:bodyPr>
          <a:lstStyle/>
          <a:p>
            <a:r>
              <a:rPr lang="en-US" sz="2800" dirty="0"/>
              <a:t>Romans 12</a:t>
            </a:r>
          </a:p>
        </p:txBody>
      </p:sp>
      <p:sp>
        <p:nvSpPr>
          <p:cNvPr id="3" name="Content Placeholder 2">
            <a:extLst>
              <a:ext uri="{FF2B5EF4-FFF2-40B4-BE49-F238E27FC236}">
                <a16:creationId xmlns:a16="http://schemas.microsoft.com/office/drawing/2014/main" id="{040CB866-3F87-49F2-BB67-ED372001C547}"/>
              </a:ext>
            </a:extLst>
          </p:cNvPr>
          <p:cNvSpPr>
            <a:spLocks noGrp="1"/>
          </p:cNvSpPr>
          <p:nvPr>
            <p:ph idx="1"/>
          </p:nvPr>
        </p:nvSpPr>
        <p:spPr>
          <a:xfrm>
            <a:off x="944880" y="1107440"/>
            <a:ext cx="10408920" cy="5069523"/>
          </a:xfrm>
        </p:spPr>
        <p:txBody>
          <a:bodyPr anchor="ctr">
            <a:normAutofit/>
          </a:bodyPr>
          <a:lstStyle/>
          <a:p>
            <a:pPr marL="0" indent="0">
              <a:buNone/>
            </a:pPr>
            <a:r>
              <a:rPr lang="en-US" b="1" baseline="30000" dirty="0"/>
              <a:t>9 </a:t>
            </a:r>
            <a:r>
              <a:rPr lang="en-US" dirty="0"/>
              <a:t>Don’t just pretend to love others. Really love them. Hate what is wrong. Hold tightly to what is good. </a:t>
            </a:r>
            <a:r>
              <a:rPr lang="en-US" b="1" baseline="30000" dirty="0"/>
              <a:t>10 </a:t>
            </a:r>
            <a:r>
              <a:rPr lang="en-US" dirty="0"/>
              <a:t>Love each other with genuine affection, and take delight in honoring each other. </a:t>
            </a:r>
            <a:r>
              <a:rPr lang="en-US" b="1" baseline="30000" dirty="0"/>
              <a:t>11 </a:t>
            </a:r>
            <a:r>
              <a:rPr lang="en-US" dirty="0"/>
              <a:t>Never be lazy, but work hard and serve the Lord enthusiastically. </a:t>
            </a:r>
            <a:r>
              <a:rPr lang="en-US" b="1" baseline="30000" dirty="0"/>
              <a:t>12 </a:t>
            </a:r>
            <a:r>
              <a:rPr lang="en-US" b="1" dirty="0"/>
              <a:t>Rejoice in our confident hope. </a:t>
            </a:r>
            <a:r>
              <a:rPr lang="en-US" dirty="0"/>
              <a:t>Be patient in trouble, and keep on praying. </a:t>
            </a:r>
            <a:r>
              <a:rPr lang="en-US" b="1" baseline="30000" dirty="0"/>
              <a:t>13 </a:t>
            </a:r>
            <a:r>
              <a:rPr lang="en-US" dirty="0"/>
              <a:t>When God’s people are in need, be ready to help them. Always be eager to practice hospitality</a:t>
            </a:r>
            <a:r>
              <a:rPr lang="en-US" b="1" dirty="0"/>
              <a:t>.</a:t>
            </a:r>
          </a:p>
        </p:txBody>
      </p:sp>
    </p:spTree>
    <p:extLst>
      <p:ext uri="{BB962C8B-B14F-4D97-AF65-F5344CB8AC3E}">
        <p14:creationId xmlns:p14="http://schemas.microsoft.com/office/powerpoint/2010/main" val="4001048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3B770-C523-4A16-AEEB-F7586AC59009}"/>
              </a:ext>
            </a:extLst>
          </p:cNvPr>
          <p:cNvSpPr>
            <a:spLocks noGrp="1"/>
          </p:cNvSpPr>
          <p:nvPr>
            <p:ph type="title"/>
          </p:nvPr>
        </p:nvSpPr>
        <p:spPr>
          <a:xfrm>
            <a:off x="838200" y="365125"/>
            <a:ext cx="10515600" cy="600075"/>
          </a:xfrm>
        </p:spPr>
        <p:txBody>
          <a:bodyPr>
            <a:normAutofit/>
          </a:bodyPr>
          <a:lstStyle/>
          <a:p>
            <a:r>
              <a:rPr lang="en-US" sz="2800" dirty="0"/>
              <a:t>Philippians 4</a:t>
            </a:r>
          </a:p>
        </p:txBody>
      </p:sp>
      <p:sp>
        <p:nvSpPr>
          <p:cNvPr id="3" name="Content Placeholder 2">
            <a:extLst>
              <a:ext uri="{FF2B5EF4-FFF2-40B4-BE49-F238E27FC236}">
                <a16:creationId xmlns:a16="http://schemas.microsoft.com/office/drawing/2014/main" id="{040CB866-3F87-49F2-BB67-ED372001C547}"/>
              </a:ext>
            </a:extLst>
          </p:cNvPr>
          <p:cNvSpPr>
            <a:spLocks noGrp="1"/>
          </p:cNvSpPr>
          <p:nvPr>
            <p:ph idx="1"/>
          </p:nvPr>
        </p:nvSpPr>
        <p:spPr>
          <a:xfrm>
            <a:off x="944880" y="1107440"/>
            <a:ext cx="10408920" cy="5069523"/>
          </a:xfrm>
        </p:spPr>
        <p:txBody>
          <a:bodyPr anchor="ctr">
            <a:normAutofit/>
          </a:bodyPr>
          <a:lstStyle/>
          <a:p>
            <a:pPr marL="0" indent="0">
              <a:buNone/>
            </a:pPr>
            <a:r>
              <a:rPr lang="en-US" i="1" dirty="0"/>
              <a:t>Final Exhortations</a:t>
            </a:r>
          </a:p>
          <a:p>
            <a:pPr marL="0" indent="0">
              <a:buNone/>
            </a:pPr>
            <a:r>
              <a:rPr lang="en-US" b="1" baseline="30000" dirty="0"/>
              <a:t>4 </a:t>
            </a:r>
            <a:r>
              <a:rPr lang="en-US" dirty="0"/>
              <a:t>Rejoice in the Lord always. I will say it again: Rejoice!</a:t>
            </a:r>
          </a:p>
        </p:txBody>
      </p:sp>
    </p:spTree>
    <p:extLst>
      <p:ext uri="{BB962C8B-B14F-4D97-AF65-F5344CB8AC3E}">
        <p14:creationId xmlns:p14="http://schemas.microsoft.com/office/powerpoint/2010/main" val="3497706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3B770-C523-4A16-AEEB-F7586AC59009}"/>
              </a:ext>
            </a:extLst>
          </p:cNvPr>
          <p:cNvSpPr>
            <a:spLocks noGrp="1"/>
          </p:cNvSpPr>
          <p:nvPr>
            <p:ph type="title"/>
          </p:nvPr>
        </p:nvSpPr>
        <p:spPr>
          <a:xfrm>
            <a:off x="838200" y="365125"/>
            <a:ext cx="10515600" cy="600075"/>
          </a:xfrm>
        </p:spPr>
        <p:txBody>
          <a:bodyPr>
            <a:normAutofit/>
          </a:bodyPr>
          <a:lstStyle/>
          <a:p>
            <a:r>
              <a:rPr lang="en-US" sz="2800" dirty="0"/>
              <a:t>1 John 2</a:t>
            </a:r>
          </a:p>
        </p:txBody>
      </p:sp>
      <p:sp>
        <p:nvSpPr>
          <p:cNvPr id="3" name="Content Placeholder 2">
            <a:extLst>
              <a:ext uri="{FF2B5EF4-FFF2-40B4-BE49-F238E27FC236}">
                <a16:creationId xmlns:a16="http://schemas.microsoft.com/office/drawing/2014/main" id="{040CB866-3F87-49F2-BB67-ED372001C547}"/>
              </a:ext>
            </a:extLst>
          </p:cNvPr>
          <p:cNvSpPr>
            <a:spLocks noGrp="1"/>
          </p:cNvSpPr>
          <p:nvPr>
            <p:ph idx="1"/>
          </p:nvPr>
        </p:nvSpPr>
        <p:spPr>
          <a:xfrm>
            <a:off x="944880" y="1107440"/>
            <a:ext cx="10408920" cy="5069523"/>
          </a:xfrm>
        </p:spPr>
        <p:txBody>
          <a:bodyPr anchor="ctr">
            <a:normAutofit/>
          </a:bodyPr>
          <a:lstStyle/>
          <a:p>
            <a:pPr marL="0" indent="0">
              <a:buNone/>
            </a:pPr>
            <a:r>
              <a:rPr lang="en-US" sz="3200" b="1" baseline="30000" dirty="0"/>
              <a:t>7 </a:t>
            </a:r>
            <a:r>
              <a:rPr lang="en-US" sz="3200" dirty="0"/>
              <a:t>Dear friends, I am not writing a new commandment for you; rather it is an old one you have had from the very beginning. This old commandment—to love one another—is the same message you heard before. </a:t>
            </a:r>
            <a:r>
              <a:rPr lang="en-US" sz="3200" b="1" baseline="30000" dirty="0"/>
              <a:t>8 </a:t>
            </a:r>
            <a:r>
              <a:rPr lang="en-US" sz="3200" dirty="0"/>
              <a:t>Yet it is also new. Jesus lived the truth of this commandment, and you also are living it. For the darkness is disappearing, and the true light is already shining.</a:t>
            </a:r>
          </a:p>
        </p:txBody>
      </p:sp>
    </p:spTree>
    <p:extLst>
      <p:ext uri="{BB962C8B-B14F-4D97-AF65-F5344CB8AC3E}">
        <p14:creationId xmlns:p14="http://schemas.microsoft.com/office/powerpoint/2010/main" val="2124325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3B770-C523-4A16-AEEB-F7586AC59009}"/>
              </a:ext>
            </a:extLst>
          </p:cNvPr>
          <p:cNvSpPr>
            <a:spLocks noGrp="1"/>
          </p:cNvSpPr>
          <p:nvPr>
            <p:ph type="title"/>
          </p:nvPr>
        </p:nvSpPr>
        <p:spPr>
          <a:xfrm>
            <a:off x="838200" y="365125"/>
            <a:ext cx="10515600" cy="600075"/>
          </a:xfrm>
        </p:spPr>
        <p:txBody>
          <a:bodyPr>
            <a:normAutofit/>
          </a:bodyPr>
          <a:lstStyle/>
          <a:p>
            <a:r>
              <a:rPr lang="en-US" sz="2800" dirty="0"/>
              <a:t>1 John 2</a:t>
            </a:r>
          </a:p>
        </p:txBody>
      </p:sp>
      <p:sp>
        <p:nvSpPr>
          <p:cNvPr id="3" name="Content Placeholder 2">
            <a:extLst>
              <a:ext uri="{FF2B5EF4-FFF2-40B4-BE49-F238E27FC236}">
                <a16:creationId xmlns:a16="http://schemas.microsoft.com/office/drawing/2014/main" id="{040CB866-3F87-49F2-BB67-ED372001C547}"/>
              </a:ext>
            </a:extLst>
          </p:cNvPr>
          <p:cNvSpPr>
            <a:spLocks noGrp="1"/>
          </p:cNvSpPr>
          <p:nvPr>
            <p:ph idx="1"/>
          </p:nvPr>
        </p:nvSpPr>
        <p:spPr>
          <a:xfrm>
            <a:off x="944880" y="1107440"/>
            <a:ext cx="10408920" cy="5069523"/>
          </a:xfrm>
        </p:spPr>
        <p:txBody>
          <a:bodyPr anchor="ctr">
            <a:normAutofit/>
          </a:bodyPr>
          <a:lstStyle/>
          <a:p>
            <a:pPr marL="0" indent="0">
              <a:buNone/>
            </a:pPr>
            <a:r>
              <a:rPr lang="en-US" sz="3200" b="1" baseline="30000" dirty="0"/>
              <a:t>9 </a:t>
            </a:r>
            <a:r>
              <a:rPr lang="en-US" sz="3200" dirty="0"/>
              <a:t>If anyone claims, “I am living in the light,” but hates a fellow believer, that person is still living in darkness. </a:t>
            </a:r>
            <a:r>
              <a:rPr lang="en-US" sz="3200" b="1" baseline="30000" dirty="0"/>
              <a:t>10 </a:t>
            </a:r>
            <a:r>
              <a:rPr lang="en-US" sz="3200" dirty="0"/>
              <a:t>Anyone who loves a fellow believer is living in the light and does not cause others to stumble. </a:t>
            </a:r>
            <a:r>
              <a:rPr lang="en-US" sz="3200" b="1" baseline="30000" dirty="0"/>
              <a:t>11 </a:t>
            </a:r>
            <a:r>
              <a:rPr lang="en-US" sz="3200" dirty="0"/>
              <a:t>But anyone who hates a fellow believer is still living and walking in darkness. Such a person does not know the way to go, having been blinded by the darkness.</a:t>
            </a:r>
          </a:p>
        </p:txBody>
      </p:sp>
    </p:spTree>
    <p:extLst>
      <p:ext uri="{BB962C8B-B14F-4D97-AF65-F5344CB8AC3E}">
        <p14:creationId xmlns:p14="http://schemas.microsoft.com/office/powerpoint/2010/main" val="2561870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CB866-3F87-49F2-BB67-ED372001C547}"/>
              </a:ext>
            </a:extLst>
          </p:cNvPr>
          <p:cNvSpPr>
            <a:spLocks noGrp="1"/>
          </p:cNvSpPr>
          <p:nvPr>
            <p:ph idx="1"/>
          </p:nvPr>
        </p:nvSpPr>
        <p:spPr>
          <a:xfrm>
            <a:off x="944880" y="1107440"/>
            <a:ext cx="10408920" cy="5069523"/>
          </a:xfrm>
        </p:spPr>
        <p:txBody>
          <a:bodyPr anchor="ctr">
            <a:normAutofit/>
          </a:bodyPr>
          <a:lstStyle/>
          <a:p>
            <a:pPr marL="0" indent="0">
              <a:buNone/>
            </a:pPr>
            <a:r>
              <a:rPr lang="en-US" i="1" dirty="0" err="1"/>
              <a:t>miséō</a:t>
            </a:r>
            <a:r>
              <a:rPr lang="en-US" dirty="0"/>
              <a:t> – properly, to detest (on a comparative basis); hence, denounce; to love someone/something less than someone/something else, i.e. to renounce one choice in favor of another; to love less; to esteem less.</a:t>
            </a:r>
            <a:endParaRPr lang="en-US" sz="3200" dirty="0"/>
          </a:p>
        </p:txBody>
      </p:sp>
    </p:spTree>
    <p:extLst>
      <p:ext uri="{BB962C8B-B14F-4D97-AF65-F5344CB8AC3E}">
        <p14:creationId xmlns:p14="http://schemas.microsoft.com/office/powerpoint/2010/main" val="3260075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3B770-C523-4A16-AEEB-F7586AC59009}"/>
              </a:ext>
            </a:extLst>
          </p:cNvPr>
          <p:cNvSpPr>
            <a:spLocks noGrp="1"/>
          </p:cNvSpPr>
          <p:nvPr>
            <p:ph type="title"/>
          </p:nvPr>
        </p:nvSpPr>
        <p:spPr>
          <a:xfrm>
            <a:off x="838200" y="365125"/>
            <a:ext cx="10515600" cy="600075"/>
          </a:xfrm>
        </p:spPr>
        <p:txBody>
          <a:bodyPr>
            <a:normAutofit/>
          </a:bodyPr>
          <a:lstStyle/>
          <a:p>
            <a:r>
              <a:rPr lang="en-US" sz="2800" dirty="0"/>
              <a:t>1 John 2</a:t>
            </a:r>
          </a:p>
        </p:txBody>
      </p:sp>
      <p:sp>
        <p:nvSpPr>
          <p:cNvPr id="3" name="Content Placeholder 2">
            <a:extLst>
              <a:ext uri="{FF2B5EF4-FFF2-40B4-BE49-F238E27FC236}">
                <a16:creationId xmlns:a16="http://schemas.microsoft.com/office/drawing/2014/main" id="{040CB866-3F87-49F2-BB67-ED372001C547}"/>
              </a:ext>
            </a:extLst>
          </p:cNvPr>
          <p:cNvSpPr>
            <a:spLocks noGrp="1"/>
          </p:cNvSpPr>
          <p:nvPr>
            <p:ph idx="1"/>
          </p:nvPr>
        </p:nvSpPr>
        <p:spPr>
          <a:xfrm>
            <a:off x="944880" y="1107440"/>
            <a:ext cx="10408920" cy="5069523"/>
          </a:xfrm>
        </p:spPr>
        <p:txBody>
          <a:bodyPr anchor="ctr">
            <a:normAutofit/>
          </a:bodyPr>
          <a:lstStyle/>
          <a:p>
            <a:pPr marL="0" indent="0">
              <a:buNone/>
            </a:pPr>
            <a:r>
              <a:rPr lang="en-US" sz="3200" b="1" baseline="30000" dirty="0"/>
              <a:t>9 </a:t>
            </a:r>
            <a:r>
              <a:rPr lang="en-US" sz="3200" dirty="0"/>
              <a:t>If anyone claims, “I am living in the light,” but hates a fellow believer, that person is still living in darkness. </a:t>
            </a:r>
            <a:r>
              <a:rPr lang="en-US" sz="3200" b="1" baseline="30000" dirty="0"/>
              <a:t>10 </a:t>
            </a:r>
            <a:r>
              <a:rPr lang="en-US" sz="3200" dirty="0"/>
              <a:t>Anyone who loves a fellow believer is living in the light and does not cause others to stumble. </a:t>
            </a:r>
            <a:r>
              <a:rPr lang="en-US" sz="3200" b="1" baseline="30000" dirty="0"/>
              <a:t>11 </a:t>
            </a:r>
            <a:r>
              <a:rPr lang="en-US" sz="3200" dirty="0"/>
              <a:t>But anyone who hates a fellow believer is still living and walking in darkness. Such a person does not know the way to go, having been blinded by the darkness.</a:t>
            </a:r>
          </a:p>
        </p:txBody>
      </p:sp>
    </p:spTree>
    <p:extLst>
      <p:ext uri="{BB962C8B-B14F-4D97-AF65-F5344CB8AC3E}">
        <p14:creationId xmlns:p14="http://schemas.microsoft.com/office/powerpoint/2010/main" val="2054680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3B770-C523-4A16-AEEB-F7586AC59009}"/>
              </a:ext>
            </a:extLst>
          </p:cNvPr>
          <p:cNvSpPr>
            <a:spLocks noGrp="1"/>
          </p:cNvSpPr>
          <p:nvPr>
            <p:ph type="title"/>
          </p:nvPr>
        </p:nvSpPr>
        <p:spPr>
          <a:xfrm>
            <a:off x="838200" y="365125"/>
            <a:ext cx="10515600" cy="600075"/>
          </a:xfrm>
        </p:spPr>
        <p:txBody>
          <a:bodyPr>
            <a:normAutofit/>
          </a:bodyPr>
          <a:lstStyle/>
          <a:p>
            <a:r>
              <a:rPr lang="en-US" sz="2800" dirty="0"/>
              <a:t>1 John 2</a:t>
            </a:r>
          </a:p>
        </p:txBody>
      </p:sp>
      <p:sp>
        <p:nvSpPr>
          <p:cNvPr id="3" name="Content Placeholder 2">
            <a:extLst>
              <a:ext uri="{FF2B5EF4-FFF2-40B4-BE49-F238E27FC236}">
                <a16:creationId xmlns:a16="http://schemas.microsoft.com/office/drawing/2014/main" id="{040CB866-3F87-49F2-BB67-ED372001C547}"/>
              </a:ext>
            </a:extLst>
          </p:cNvPr>
          <p:cNvSpPr>
            <a:spLocks noGrp="1"/>
          </p:cNvSpPr>
          <p:nvPr>
            <p:ph idx="1"/>
          </p:nvPr>
        </p:nvSpPr>
        <p:spPr>
          <a:xfrm>
            <a:off x="944880" y="1107440"/>
            <a:ext cx="10408920" cy="5069523"/>
          </a:xfrm>
        </p:spPr>
        <p:txBody>
          <a:bodyPr anchor="ctr">
            <a:normAutofit/>
          </a:bodyPr>
          <a:lstStyle/>
          <a:p>
            <a:pPr marL="0" indent="0">
              <a:buNone/>
            </a:pPr>
            <a:r>
              <a:rPr lang="en-US" b="1" baseline="30000" dirty="0"/>
              <a:t>5 </a:t>
            </a:r>
            <a:r>
              <a:rPr lang="en-US" dirty="0"/>
              <a:t>Do not love this world nor the things it offers you, for when you love the world, you do not have the love of the Father in you. </a:t>
            </a:r>
            <a:r>
              <a:rPr lang="en-US" b="1" baseline="30000" dirty="0"/>
              <a:t>16 </a:t>
            </a:r>
            <a:r>
              <a:rPr lang="en-US" b="1" dirty="0"/>
              <a:t>For the world offers only a craving for physical pleasure, a craving for everything we see, and pride in our achievements and possessions. </a:t>
            </a:r>
            <a:r>
              <a:rPr lang="en-US" dirty="0"/>
              <a:t>These are not from the Father, but are from this world. </a:t>
            </a:r>
            <a:r>
              <a:rPr lang="en-US" b="1" baseline="30000" dirty="0"/>
              <a:t>17 </a:t>
            </a:r>
            <a:r>
              <a:rPr lang="en-US" dirty="0"/>
              <a:t>And this world is fading away, along with everything that people crave</a:t>
            </a:r>
            <a:r>
              <a:rPr lang="en-US" b="1" dirty="0"/>
              <a:t>. But anyone who does what pleases God will live forever.</a:t>
            </a:r>
            <a:endParaRPr lang="en-US" sz="3200" b="1" dirty="0"/>
          </a:p>
        </p:txBody>
      </p:sp>
    </p:spTree>
    <p:extLst>
      <p:ext uri="{BB962C8B-B14F-4D97-AF65-F5344CB8AC3E}">
        <p14:creationId xmlns:p14="http://schemas.microsoft.com/office/powerpoint/2010/main" val="2332214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CB866-3F87-49F2-BB67-ED372001C547}"/>
              </a:ext>
            </a:extLst>
          </p:cNvPr>
          <p:cNvSpPr>
            <a:spLocks noGrp="1"/>
          </p:cNvSpPr>
          <p:nvPr>
            <p:ph idx="1"/>
          </p:nvPr>
        </p:nvSpPr>
        <p:spPr>
          <a:xfrm>
            <a:off x="386080" y="416560"/>
            <a:ext cx="11338560" cy="6217920"/>
          </a:xfrm>
        </p:spPr>
        <p:txBody>
          <a:bodyPr anchor="ctr">
            <a:normAutofit fontScale="92500" lnSpcReduction="10000"/>
          </a:bodyPr>
          <a:lstStyle/>
          <a:p>
            <a:pPr marL="0" indent="0">
              <a:buNone/>
            </a:pPr>
            <a:r>
              <a:rPr lang="en-US" sz="3200" dirty="0"/>
              <a:t>“So when we come to deal with spiritual formation of our social dimension, we have to start from woundedness. It is hard to imagine anyone in this world who has not been deeply injured in his or her relationships to others. </a:t>
            </a:r>
          </a:p>
          <a:p>
            <a:pPr marL="0" indent="0">
              <a:buNone/>
            </a:pPr>
            <a:endParaRPr lang="en-US" sz="3200" dirty="0"/>
          </a:p>
          <a:p>
            <a:pPr marL="0" indent="0">
              <a:buNone/>
            </a:pPr>
            <a:r>
              <a:rPr lang="en-US" sz="3200" dirty="0"/>
              <a:t>The exact nature of the poison of sin in our social dimension is fairly easy to describe, though extremely hard to deal with. It has two forms. They are so closely related that they really are two forms of the same thing: of</a:t>
            </a:r>
            <a:r>
              <a:rPr lang="en-US" sz="3200" b="1" dirty="0"/>
              <a:t> </a:t>
            </a:r>
            <a:r>
              <a:rPr lang="en-US" sz="3200" b="1" dirty="0" err="1"/>
              <a:t>lovelessness</a:t>
            </a:r>
            <a:r>
              <a:rPr lang="en-US" sz="3200" dirty="0"/>
              <a:t>, lack of proper regard and care for others. These two forms are assault or attack and withdrawal or “distancing.” They are so much a part of ordinary human existence that most people think they are just “reality,” and never imagine that we could live without them.“</a:t>
            </a:r>
          </a:p>
          <a:p>
            <a:pPr marL="0" indent="0">
              <a:buNone/>
            </a:pPr>
            <a:endParaRPr lang="en-US" sz="3200" dirty="0"/>
          </a:p>
          <a:p>
            <a:pPr marL="0" indent="0">
              <a:buNone/>
            </a:pPr>
            <a:r>
              <a:rPr lang="en-US" sz="3200" i="1" dirty="0"/>
              <a:t>-</a:t>
            </a:r>
            <a:r>
              <a:rPr lang="en-US" i="1" dirty="0"/>
              <a:t>Dallas Willard, “Renovation of the Heart”</a:t>
            </a:r>
            <a:endParaRPr lang="en-US" sz="3200" dirty="0"/>
          </a:p>
        </p:txBody>
      </p:sp>
    </p:spTree>
    <p:extLst>
      <p:ext uri="{BB962C8B-B14F-4D97-AF65-F5344CB8AC3E}">
        <p14:creationId xmlns:p14="http://schemas.microsoft.com/office/powerpoint/2010/main" val="850273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CB866-3F87-49F2-BB67-ED372001C547}"/>
              </a:ext>
            </a:extLst>
          </p:cNvPr>
          <p:cNvSpPr>
            <a:spLocks noGrp="1"/>
          </p:cNvSpPr>
          <p:nvPr>
            <p:ph idx="1"/>
          </p:nvPr>
        </p:nvSpPr>
        <p:spPr>
          <a:xfrm>
            <a:off x="579120" y="629920"/>
            <a:ext cx="10789920" cy="5638800"/>
          </a:xfrm>
        </p:spPr>
        <p:txBody>
          <a:bodyPr anchor="ctr">
            <a:normAutofit/>
          </a:bodyPr>
          <a:lstStyle/>
          <a:p>
            <a:pPr marL="0" indent="0">
              <a:buNone/>
            </a:pPr>
            <a:r>
              <a:rPr lang="en-US" b="1" dirty="0"/>
              <a:t>Assault/Attack</a:t>
            </a:r>
            <a:r>
              <a:rPr lang="en-US" dirty="0"/>
              <a:t> – acting against what is good for another; includes any sort of manipulation, belittling, humiliation, using people to our own ends</a:t>
            </a:r>
            <a:br>
              <a:rPr lang="en-US" sz="3200" dirty="0"/>
            </a:br>
            <a:br>
              <a:rPr lang="en-US" sz="3200" dirty="0"/>
            </a:br>
            <a:r>
              <a:rPr lang="en-US" b="1" dirty="0"/>
              <a:t>Withdrawal/ distancing </a:t>
            </a:r>
            <a:r>
              <a:rPr lang="en-US" dirty="0"/>
              <a:t>- where we regard the well-being and goodness of someone else as matters of indifference, even to the point of despising them. </a:t>
            </a:r>
            <a:endParaRPr lang="en-US" sz="3200" dirty="0"/>
          </a:p>
        </p:txBody>
      </p:sp>
    </p:spTree>
    <p:extLst>
      <p:ext uri="{BB962C8B-B14F-4D97-AF65-F5344CB8AC3E}">
        <p14:creationId xmlns:p14="http://schemas.microsoft.com/office/powerpoint/2010/main" val="606099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C27AEA5-CA13-4EF3-9DA3-4D993C3A0696}"/>
              </a:ext>
            </a:extLst>
          </p:cNvPr>
          <p:cNvPicPr>
            <a:picLocks noChangeAspect="1"/>
          </p:cNvPicPr>
          <p:nvPr/>
        </p:nvPicPr>
        <p:blipFill>
          <a:blip r:embed="rId2"/>
          <a:stretch>
            <a:fillRect/>
          </a:stretch>
        </p:blipFill>
        <p:spPr>
          <a:xfrm>
            <a:off x="512873" y="182880"/>
            <a:ext cx="11346646" cy="6390640"/>
          </a:xfrm>
          <a:prstGeom prst="rect">
            <a:avLst/>
          </a:prstGeom>
        </p:spPr>
      </p:pic>
    </p:spTree>
    <p:extLst>
      <p:ext uri="{BB962C8B-B14F-4D97-AF65-F5344CB8AC3E}">
        <p14:creationId xmlns:p14="http://schemas.microsoft.com/office/powerpoint/2010/main" val="2300620998"/>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48</TotalTime>
  <Words>363</Words>
  <Application>Microsoft Office PowerPoint</Application>
  <PresentationFormat>Widescreen</PresentationFormat>
  <Paragraphs>31</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Corbel</vt:lpstr>
      <vt:lpstr>Depth</vt:lpstr>
      <vt:lpstr>Community</vt:lpstr>
      <vt:lpstr>1 John 2</vt:lpstr>
      <vt:lpstr>1 John 2</vt:lpstr>
      <vt:lpstr>PowerPoint Presentation</vt:lpstr>
      <vt:lpstr>1 John 2</vt:lpstr>
      <vt:lpstr>1 John 2</vt:lpstr>
      <vt:lpstr>PowerPoint Presentation</vt:lpstr>
      <vt:lpstr>PowerPoint Presentation</vt:lpstr>
      <vt:lpstr>PowerPoint Presentation</vt:lpstr>
      <vt:lpstr>PowerPoint Presentation</vt:lpstr>
      <vt:lpstr>Romans 12</vt:lpstr>
      <vt:lpstr>Romans 12</vt:lpstr>
      <vt:lpstr>1 Timothy 3</vt:lpstr>
      <vt:lpstr>Romans 12</vt:lpstr>
      <vt:lpstr>Philippians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dc:title>
  <dc:creator>Jonathan Stamper</dc:creator>
  <cp:lastModifiedBy>Jonathan Stamper</cp:lastModifiedBy>
  <cp:revision>6</cp:revision>
  <dcterms:created xsi:type="dcterms:W3CDTF">2019-06-09T13:18:52Z</dcterms:created>
  <dcterms:modified xsi:type="dcterms:W3CDTF">2019-06-09T14:07:27Z</dcterms:modified>
</cp:coreProperties>
</file>