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72" r:id="rId4"/>
    <p:sldId id="274" r:id="rId5"/>
    <p:sldId id="266" r:id="rId6"/>
    <p:sldId id="267" r:id="rId7"/>
    <p:sldId id="268" r:id="rId8"/>
    <p:sldId id="269" r:id="rId9"/>
    <p:sldId id="275" r:id="rId10"/>
    <p:sldId id="276" r:id="rId11"/>
    <p:sldId id="277" r:id="rId12"/>
    <p:sldId id="278" r:id="rId13"/>
    <p:sldId id="279" r:id="rId14"/>
    <p:sldId id="280" r:id="rId15"/>
    <p:sldId id="270" r:id="rId16"/>
    <p:sldId id="281" r:id="rId17"/>
    <p:sldId id="282" r:id="rId18"/>
    <p:sldId id="284" r:id="rId19"/>
    <p:sldId id="283" r:id="rId20"/>
    <p:sldId id="285"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8/4/2019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8/4/2019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8/4/2019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8/4/2019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8/4/2019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8/4/2019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8/4/2019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8/4/2019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biblegateway.com/passage/?search=2+cor+5&amp;version=ESV#fen-ESV-28878b"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99AC3-203B-4183-8565-DB796F1C9400}"/>
              </a:ext>
            </a:extLst>
          </p:cNvPr>
          <p:cNvSpPr>
            <a:spLocks noGrp="1"/>
          </p:cNvSpPr>
          <p:nvPr>
            <p:ph type="ctrTitle"/>
          </p:nvPr>
        </p:nvSpPr>
        <p:spPr/>
        <p:txBody>
          <a:bodyPr/>
          <a:lstStyle/>
          <a:p>
            <a:r>
              <a:rPr lang="en-US" dirty="0"/>
              <a:t>Wisdom</a:t>
            </a:r>
          </a:p>
        </p:txBody>
      </p:sp>
      <p:sp>
        <p:nvSpPr>
          <p:cNvPr id="3" name="Subtitle 2">
            <a:extLst>
              <a:ext uri="{FF2B5EF4-FFF2-40B4-BE49-F238E27FC236}">
                <a16:creationId xmlns:a16="http://schemas.microsoft.com/office/drawing/2014/main" id="{592E1BFD-6DBC-4E57-9A96-F1F14465663B}"/>
              </a:ext>
            </a:extLst>
          </p:cNvPr>
          <p:cNvSpPr>
            <a:spLocks noGrp="1"/>
          </p:cNvSpPr>
          <p:nvPr>
            <p:ph type="subTitle" idx="1"/>
          </p:nvPr>
        </p:nvSpPr>
        <p:spPr/>
        <p:txBody>
          <a:bodyPr/>
          <a:lstStyle/>
          <a:p>
            <a:r>
              <a:rPr lang="en-US" dirty="0" err="1"/>
              <a:t>Spritual</a:t>
            </a:r>
            <a:r>
              <a:rPr lang="en-US" dirty="0"/>
              <a:t> Formation – Proverbs part 1</a:t>
            </a:r>
          </a:p>
        </p:txBody>
      </p:sp>
    </p:spTree>
    <p:extLst>
      <p:ext uri="{BB962C8B-B14F-4D97-AF65-F5344CB8AC3E}">
        <p14:creationId xmlns:p14="http://schemas.microsoft.com/office/powerpoint/2010/main" val="3447534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2</a:t>
            </a:r>
          </a:p>
        </p:txBody>
      </p:sp>
      <p:sp>
        <p:nvSpPr>
          <p:cNvPr id="3" name="Content Placeholder 2"/>
          <p:cNvSpPr>
            <a:spLocks noGrp="1"/>
          </p:cNvSpPr>
          <p:nvPr>
            <p:ph idx="1"/>
          </p:nvPr>
        </p:nvSpPr>
        <p:spPr>
          <a:xfrm>
            <a:off x="603849" y="905774"/>
            <a:ext cx="10946921" cy="5572664"/>
          </a:xfrm>
        </p:spPr>
        <p:txBody>
          <a:bodyPr anchor="ctr">
            <a:normAutofit fontScale="77500" lnSpcReduction="20000"/>
          </a:bodyPr>
          <a:lstStyle/>
          <a:p>
            <a:pPr marL="0" indent="0">
              <a:buNone/>
            </a:pPr>
            <a:r>
              <a:rPr lang="en-US" dirty="0"/>
              <a:t>My son, if you accept my words</a:t>
            </a:r>
            <a:br>
              <a:rPr lang="en-US" dirty="0"/>
            </a:br>
            <a:r>
              <a:rPr lang="en-US" dirty="0"/>
              <a:t>    and store up my commands within you,</a:t>
            </a:r>
            <a:br>
              <a:rPr lang="en-US" dirty="0"/>
            </a:br>
            <a:r>
              <a:rPr lang="en-US" baseline="30000" dirty="0"/>
              <a:t>2 </a:t>
            </a:r>
            <a:r>
              <a:rPr lang="en-US" dirty="0"/>
              <a:t>turning your ear to wisdom</a:t>
            </a:r>
            <a:br>
              <a:rPr lang="en-US" dirty="0"/>
            </a:br>
            <a:r>
              <a:rPr lang="en-US" dirty="0"/>
              <a:t>    and applying your heart to understanding—</a:t>
            </a:r>
            <a:br>
              <a:rPr lang="en-US" dirty="0"/>
            </a:br>
            <a:r>
              <a:rPr lang="en-US" baseline="30000" dirty="0"/>
              <a:t>3 </a:t>
            </a:r>
            <a:r>
              <a:rPr lang="en-US" b="1" dirty="0"/>
              <a:t>indeed, if you call out for insight</a:t>
            </a:r>
            <a:br>
              <a:rPr lang="en-US" b="1" dirty="0"/>
            </a:br>
            <a:r>
              <a:rPr lang="en-US" b="1" dirty="0"/>
              <a:t>    and cry aloud for understanding,</a:t>
            </a:r>
            <a:br>
              <a:rPr lang="en-US" b="1" dirty="0"/>
            </a:br>
            <a:r>
              <a:rPr lang="en-US" b="1" baseline="30000" dirty="0"/>
              <a:t>4 </a:t>
            </a:r>
            <a:r>
              <a:rPr lang="en-US" b="1" dirty="0"/>
              <a:t>and if you look for it as for silver</a:t>
            </a:r>
            <a:br>
              <a:rPr lang="en-US" b="1" dirty="0"/>
            </a:br>
            <a:r>
              <a:rPr lang="en-US" b="1" dirty="0"/>
              <a:t>    and search for it as for hidden treasure,</a:t>
            </a:r>
            <a:br>
              <a:rPr lang="en-US" b="1" dirty="0"/>
            </a:br>
            <a:r>
              <a:rPr lang="en-US" baseline="30000" dirty="0"/>
              <a:t>5 </a:t>
            </a:r>
            <a:r>
              <a:rPr lang="en-US" dirty="0"/>
              <a:t>then you will understand the fear of the </a:t>
            </a:r>
            <a:r>
              <a:rPr lang="en-US" cap="small" dirty="0"/>
              <a:t>Lord</a:t>
            </a:r>
            <a:br>
              <a:rPr lang="en-US" dirty="0"/>
            </a:br>
            <a:r>
              <a:rPr lang="en-US" dirty="0"/>
              <a:t>    and find the knowledge of God.</a:t>
            </a:r>
            <a:br>
              <a:rPr lang="en-US" dirty="0"/>
            </a:br>
            <a:r>
              <a:rPr lang="en-US" baseline="30000" dirty="0"/>
              <a:t>6 </a:t>
            </a:r>
            <a:r>
              <a:rPr lang="en-US" dirty="0"/>
              <a:t>For the </a:t>
            </a:r>
            <a:r>
              <a:rPr lang="en-US" cap="small" dirty="0"/>
              <a:t>Lord</a:t>
            </a:r>
            <a:r>
              <a:rPr lang="en-US" dirty="0"/>
              <a:t> gives wisdom;</a:t>
            </a:r>
            <a:br>
              <a:rPr lang="en-US" dirty="0"/>
            </a:br>
            <a:r>
              <a:rPr lang="en-US" dirty="0"/>
              <a:t>    from his mouth come knowledge and understanding.</a:t>
            </a:r>
            <a:br>
              <a:rPr lang="en-US" dirty="0"/>
            </a:br>
            <a:r>
              <a:rPr lang="en-US" baseline="30000" dirty="0"/>
              <a:t>7 </a:t>
            </a:r>
            <a:r>
              <a:rPr lang="en-US" dirty="0"/>
              <a:t>He holds success in store for the upright,</a:t>
            </a:r>
            <a:br>
              <a:rPr lang="en-US" dirty="0"/>
            </a:br>
            <a:r>
              <a:rPr lang="en-US" dirty="0"/>
              <a:t>    he is a shield to those whose walk is blameless,</a:t>
            </a:r>
            <a:br>
              <a:rPr lang="en-US" dirty="0"/>
            </a:br>
            <a:r>
              <a:rPr lang="en-US" baseline="30000" dirty="0"/>
              <a:t>8 </a:t>
            </a:r>
            <a:r>
              <a:rPr lang="en-US" dirty="0"/>
              <a:t>for he guards the course of the just</a:t>
            </a:r>
            <a:br>
              <a:rPr lang="en-US" dirty="0"/>
            </a:br>
            <a:r>
              <a:rPr lang="en-US" dirty="0"/>
              <a:t>    and protects the way of his faithful ones.</a:t>
            </a:r>
          </a:p>
          <a:p>
            <a:pPr marL="0" indent="0">
              <a:buNone/>
            </a:pPr>
            <a:r>
              <a:rPr lang="en-US" baseline="30000" dirty="0"/>
              <a:t>9 </a:t>
            </a:r>
            <a:r>
              <a:rPr lang="en-US" dirty="0"/>
              <a:t>Then you will understand what is right and just</a:t>
            </a:r>
            <a:br>
              <a:rPr lang="en-US" dirty="0"/>
            </a:br>
            <a:r>
              <a:rPr lang="en-US" dirty="0"/>
              <a:t>    and fair—every good path.</a:t>
            </a:r>
            <a:br>
              <a:rPr lang="en-US" dirty="0"/>
            </a:br>
            <a:r>
              <a:rPr lang="en-US" baseline="30000" dirty="0"/>
              <a:t>10 </a:t>
            </a:r>
            <a:r>
              <a:rPr lang="en-US" dirty="0"/>
              <a:t>For wisdom will enter your heart,</a:t>
            </a:r>
            <a:br>
              <a:rPr lang="en-US" dirty="0"/>
            </a:br>
            <a:r>
              <a:rPr lang="en-US" dirty="0"/>
              <a:t>    and knowledge will be pleasant to your soul.</a:t>
            </a:r>
            <a:br>
              <a:rPr lang="en-US" dirty="0"/>
            </a:br>
            <a:r>
              <a:rPr lang="en-US" baseline="30000" dirty="0"/>
              <a:t>11 </a:t>
            </a:r>
            <a:r>
              <a:rPr lang="en-US" dirty="0"/>
              <a:t>Discretion will protect you,</a:t>
            </a:r>
            <a:br>
              <a:rPr lang="en-US" dirty="0"/>
            </a:br>
            <a:r>
              <a:rPr lang="en-US" dirty="0"/>
              <a:t>    and understanding will guard you.</a:t>
            </a:r>
          </a:p>
        </p:txBody>
      </p:sp>
    </p:spTree>
    <p:extLst>
      <p:ext uri="{BB962C8B-B14F-4D97-AF65-F5344CB8AC3E}">
        <p14:creationId xmlns:p14="http://schemas.microsoft.com/office/powerpoint/2010/main" val="2093440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17585"/>
            <a:ext cx="10946921" cy="5572664"/>
          </a:xfrm>
        </p:spPr>
        <p:txBody>
          <a:bodyPr anchor="ctr">
            <a:normAutofit/>
          </a:bodyPr>
          <a:lstStyle/>
          <a:p>
            <a:pPr marL="0" indent="0">
              <a:buNone/>
            </a:pPr>
            <a:endParaRPr lang="en-US" b="1" dirty="0"/>
          </a:p>
          <a:p>
            <a:pPr marL="0" indent="0">
              <a:buNone/>
            </a:pPr>
            <a:r>
              <a:rPr lang="en-US" b="1" dirty="0"/>
              <a:t>Wisdom skills: </a:t>
            </a:r>
          </a:p>
          <a:p>
            <a:pPr marL="0" indent="0">
              <a:buNone/>
            </a:pPr>
            <a:endParaRPr lang="en-US" b="1" dirty="0"/>
          </a:p>
          <a:p>
            <a:pPr marL="0" indent="0">
              <a:buNone/>
            </a:pPr>
            <a:r>
              <a:rPr lang="en-US" dirty="0"/>
              <a:t>Perspective </a:t>
            </a:r>
          </a:p>
          <a:p>
            <a:pPr marL="0" indent="0">
              <a:buNone/>
            </a:pPr>
            <a:endParaRPr lang="en-US" dirty="0"/>
          </a:p>
          <a:p>
            <a:pPr marL="0" indent="0">
              <a:buNone/>
            </a:pPr>
            <a:r>
              <a:rPr lang="en-US" dirty="0"/>
              <a:t>Self-control </a:t>
            </a:r>
          </a:p>
          <a:p>
            <a:pPr marL="0" indent="0">
              <a:buNone/>
            </a:pPr>
            <a:endParaRPr lang="en-US" dirty="0"/>
          </a:p>
          <a:p>
            <a:pPr marL="0" indent="0">
              <a:buNone/>
            </a:pPr>
            <a:r>
              <a:rPr lang="en-US" dirty="0"/>
              <a:t>Self-discipline</a:t>
            </a:r>
          </a:p>
          <a:p>
            <a:pPr marL="0" indent="0">
              <a:buNone/>
            </a:pPr>
            <a:r>
              <a:rPr lang="en-US" b="1" i="1" dirty="0"/>
              <a:t>                        </a:t>
            </a:r>
            <a:endParaRPr lang="en-US" i="1" dirty="0"/>
          </a:p>
        </p:txBody>
      </p:sp>
    </p:spTree>
    <p:extLst>
      <p:ext uri="{BB962C8B-B14F-4D97-AF65-F5344CB8AC3E}">
        <p14:creationId xmlns:p14="http://schemas.microsoft.com/office/powerpoint/2010/main" val="4265286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17585"/>
            <a:ext cx="10946921" cy="5572664"/>
          </a:xfrm>
        </p:spPr>
        <p:txBody>
          <a:bodyPr anchor="ctr">
            <a:normAutofit/>
          </a:bodyPr>
          <a:lstStyle/>
          <a:p>
            <a:pPr marL="0" indent="0">
              <a:buNone/>
            </a:pPr>
            <a:endParaRPr lang="en-US" b="1" dirty="0"/>
          </a:p>
          <a:p>
            <a:pPr marL="0" indent="0">
              <a:buNone/>
            </a:pPr>
            <a:r>
              <a:rPr lang="en-US" b="1" dirty="0"/>
              <a:t>Wisdom skills: </a:t>
            </a:r>
          </a:p>
          <a:p>
            <a:pPr marL="0" indent="0">
              <a:buNone/>
            </a:pPr>
            <a:endParaRPr lang="en-US" b="1" dirty="0"/>
          </a:p>
          <a:p>
            <a:pPr marL="0" indent="0">
              <a:buNone/>
            </a:pPr>
            <a:r>
              <a:rPr lang="en-US" b="1" dirty="0"/>
              <a:t>Perspective</a:t>
            </a:r>
            <a:r>
              <a:rPr lang="en-US" dirty="0"/>
              <a:t> – recognizing that your strongest desires are not your deepest desires</a:t>
            </a:r>
          </a:p>
          <a:p>
            <a:pPr marL="0" indent="0">
              <a:buNone/>
            </a:pPr>
            <a:endParaRPr lang="en-US" dirty="0"/>
          </a:p>
          <a:p>
            <a:pPr marL="0" indent="0">
              <a:buNone/>
            </a:pPr>
            <a:r>
              <a:rPr lang="en-US" b="1" i="1" dirty="0"/>
              <a:t>                        </a:t>
            </a:r>
            <a:endParaRPr lang="en-US" i="1" dirty="0"/>
          </a:p>
        </p:txBody>
      </p:sp>
    </p:spTree>
    <p:extLst>
      <p:ext uri="{BB962C8B-B14F-4D97-AF65-F5344CB8AC3E}">
        <p14:creationId xmlns:p14="http://schemas.microsoft.com/office/powerpoint/2010/main" val="2942753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17585"/>
            <a:ext cx="10946921" cy="5572664"/>
          </a:xfrm>
        </p:spPr>
        <p:txBody>
          <a:bodyPr anchor="ctr">
            <a:normAutofit/>
          </a:bodyPr>
          <a:lstStyle/>
          <a:p>
            <a:pPr marL="0" indent="0">
              <a:buNone/>
            </a:pPr>
            <a:endParaRPr lang="en-US" b="1" dirty="0"/>
          </a:p>
          <a:p>
            <a:pPr marL="0" indent="0">
              <a:buNone/>
            </a:pPr>
            <a:r>
              <a:rPr lang="en-US" b="1" dirty="0"/>
              <a:t>Wisdom skills: </a:t>
            </a:r>
          </a:p>
          <a:p>
            <a:pPr marL="0" indent="0">
              <a:buNone/>
            </a:pPr>
            <a:endParaRPr lang="en-US" b="1" dirty="0"/>
          </a:p>
          <a:p>
            <a:pPr marL="0" indent="0">
              <a:buNone/>
            </a:pPr>
            <a:r>
              <a:rPr lang="en-US" b="1" dirty="0"/>
              <a:t>Self-control</a:t>
            </a:r>
            <a:r>
              <a:rPr lang="en-US" dirty="0"/>
              <a:t> – decisions made in the moment to not do something you want to do, because you know it would not be good in long run</a:t>
            </a:r>
          </a:p>
          <a:p>
            <a:pPr marL="0" indent="0">
              <a:buNone/>
            </a:pPr>
            <a:endParaRPr lang="en-US" dirty="0"/>
          </a:p>
          <a:p>
            <a:pPr marL="0" indent="0">
              <a:buNone/>
            </a:pPr>
            <a:r>
              <a:rPr lang="en-US" b="1" i="1" dirty="0"/>
              <a:t>                        </a:t>
            </a:r>
            <a:endParaRPr lang="en-US" i="1" dirty="0"/>
          </a:p>
        </p:txBody>
      </p:sp>
    </p:spTree>
    <p:extLst>
      <p:ext uri="{BB962C8B-B14F-4D97-AF65-F5344CB8AC3E}">
        <p14:creationId xmlns:p14="http://schemas.microsoft.com/office/powerpoint/2010/main" val="22581315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17585"/>
            <a:ext cx="10946921" cy="5572664"/>
          </a:xfrm>
        </p:spPr>
        <p:txBody>
          <a:bodyPr anchor="ctr">
            <a:normAutofit/>
          </a:bodyPr>
          <a:lstStyle/>
          <a:p>
            <a:pPr marL="0" indent="0">
              <a:buNone/>
            </a:pPr>
            <a:endParaRPr lang="en-US" b="1" dirty="0"/>
          </a:p>
          <a:p>
            <a:pPr marL="0" indent="0">
              <a:buNone/>
            </a:pPr>
            <a:r>
              <a:rPr lang="en-US" b="1" dirty="0"/>
              <a:t>Wisdom skills: </a:t>
            </a:r>
          </a:p>
          <a:p>
            <a:pPr marL="0" indent="0">
              <a:buNone/>
            </a:pPr>
            <a:endParaRPr lang="en-US" b="1" dirty="0"/>
          </a:p>
          <a:p>
            <a:pPr marL="0" indent="0">
              <a:buNone/>
            </a:pPr>
            <a:r>
              <a:rPr lang="en-US" b="1" dirty="0"/>
              <a:t>Self-discipline</a:t>
            </a:r>
            <a:r>
              <a:rPr lang="en-US" dirty="0"/>
              <a:t> – decisions ahead of time to do something you do not want to do, because you know it would be good in the long run.</a:t>
            </a:r>
          </a:p>
          <a:p>
            <a:pPr marL="0" indent="0">
              <a:buNone/>
            </a:pPr>
            <a:endParaRPr lang="en-US" dirty="0"/>
          </a:p>
          <a:p>
            <a:pPr marL="0" indent="0">
              <a:buNone/>
            </a:pPr>
            <a:r>
              <a:rPr lang="en-US" b="1" i="1" dirty="0"/>
              <a:t>                        </a:t>
            </a:r>
            <a:endParaRPr lang="en-US" i="1" dirty="0"/>
          </a:p>
        </p:txBody>
      </p:sp>
    </p:spTree>
    <p:extLst>
      <p:ext uri="{BB962C8B-B14F-4D97-AF65-F5344CB8AC3E}">
        <p14:creationId xmlns:p14="http://schemas.microsoft.com/office/powerpoint/2010/main" val="3903955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9</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aseline="30000" dirty="0"/>
              <a:t>10 </a:t>
            </a:r>
            <a:r>
              <a:rPr lang="en-US" dirty="0"/>
              <a:t>The fear of the </a:t>
            </a:r>
            <a:r>
              <a:rPr lang="en-US" cap="small" dirty="0"/>
              <a:t>Lord</a:t>
            </a:r>
            <a:r>
              <a:rPr lang="en-US" dirty="0"/>
              <a:t> is the beginning of wisdom,</a:t>
            </a:r>
            <a:br>
              <a:rPr lang="en-US" dirty="0"/>
            </a:br>
            <a:r>
              <a:rPr lang="en-US" dirty="0"/>
              <a:t>    and knowledge of the Holy One is understanding</a:t>
            </a:r>
          </a:p>
        </p:txBody>
      </p:sp>
    </p:spTree>
    <p:extLst>
      <p:ext uri="{BB962C8B-B14F-4D97-AF65-F5344CB8AC3E}">
        <p14:creationId xmlns:p14="http://schemas.microsoft.com/office/powerpoint/2010/main" val="19022736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3</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3 </a:t>
            </a:r>
            <a:r>
              <a:rPr lang="en-US" dirty="0"/>
              <a:t>Let love and faithfulness never leave you;</a:t>
            </a:r>
            <a:br>
              <a:rPr lang="en-US" dirty="0"/>
            </a:br>
            <a:r>
              <a:rPr lang="en-US" dirty="0"/>
              <a:t>    bind them around your neck,</a:t>
            </a:r>
            <a:br>
              <a:rPr lang="en-US" dirty="0"/>
            </a:br>
            <a:r>
              <a:rPr lang="en-US" dirty="0"/>
              <a:t>    write them on the tablet of your heart.</a:t>
            </a:r>
            <a:br>
              <a:rPr lang="en-US" dirty="0"/>
            </a:br>
            <a:r>
              <a:rPr lang="en-US" b="1" baseline="30000" dirty="0"/>
              <a:t>4 </a:t>
            </a:r>
            <a:r>
              <a:rPr lang="en-US" dirty="0"/>
              <a:t>Then you will win favor and a good name</a:t>
            </a:r>
            <a:br>
              <a:rPr lang="en-US" dirty="0"/>
            </a:br>
            <a:r>
              <a:rPr lang="en-US" dirty="0"/>
              <a:t>    in the sight of God and man.</a:t>
            </a:r>
          </a:p>
          <a:p>
            <a:pPr marL="0" indent="0">
              <a:buNone/>
            </a:pPr>
            <a:endParaRPr lang="en-US" b="1" baseline="30000" dirty="0"/>
          </a:p>
          <a:p>
            <a:pPr marL="0" indent="0">
              <a:buNone/>
            </a:pPr>
            <a:r>
              <a:rPr lang="en-US" b="1" baseline="30000" dirty="0"/>
              <a:t>5 </a:t>
            </a:r>
            <a:r>
              <a:rPr lang="en-US" dirty="0"/>
              <a:t>Trust in the </a:t>
            </a:r>
            <a:r>
              <a:rPr lang="en-US" cap="small" dirty="0"/>
              <a:t>Lord</a:t>
            </a:r>
            <a:r>
              <a:rPr lang="en-US" dirty="0"/>
              <a:t> with all your heart;</a:t>
            </a:r>
            <a:br>
              <a:rPr lang="en-US" dirty="0"/>
            </a:br>
            <a:r>
              <a:rPr lang="en-US" dirty="0"/>
              <a:t>    do not depend on your own understanding.</a:t>
            </a:r>
            <a:br>
              <a:rPr lang="en-US" dirty="0"/>
            </a:br>
            <a:r>
              <a:rPr lang="en-US" b="1" baseline="30000" dirty="0"/>
              <a:t>6 </a:t>
            </a:r>
            <a:r>
              <a:rPr lang="en-US" dirty="0"/>
              <a:t>Seek his will in all you do,</a:t>
            </a:r>
            <a:br>
              <a:rPr lang="en-US" dirty="0"/>
            </a:br>
            <a:r>
              <a:rPr lang="en-US" dirty="0"/>
              <a:t>    and he will show you which path to take.</a:t>
            </a:r>
          </a:p>
        </p:txBody>
      </p:sp>
    </p:spTree>
    <p:extLst>
      <p:ext uri="{BB962C8B-B14F-4D97-AF65-F5344CB8AC3E}">
        <p14:creationId xmlns:p14="http://schemas.microsoft.com/office/powerpoint/2010/main" val="2326673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20</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9 </a:t>
            </a:r>
            <a:r>
              <a:rPr lang="en-US" dirty="0"/>
              <a:t>Who can say, “I have kept my heart pure;</a:t>
            </a:r>
            <a:br>
              <a:rPr lang="en-US" dirty="0"/>
            </a:br>
            <a:r>
              <a:rPr lang="en-US" dirty="0"/>
              <a:t>    I am clean and without sin”?</a:t>
            </a:r>
          </a:p>
        </p:txBody>
      </p:sp>
    </p:spTree>
    <p:extLst>
      <p:ext uri="{BB962C8B-B14F-4D97-AF65-F5344CB8AC3E}">
        <p14:creationId xmlns:p14="http://schemas.microsoft.com/office/powerpoint/2010/main" val="36397975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Galatians 5</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16 </a:t>
            </a:r>
            <a:r>
              <a:rPr lang="en-US" dirty="0"/>
              <a:t>So I say, let the Holy Spirit guide your lives. Then you won’t be doing what your sinful nature craves. </a:t>
            </a:r>
            <a:r>
              <a:rPr lang="en-US" b="1" baseline="30000" dirty="0"/>
              <a:t>17 </a:t>
            </a:r>
            <a:r>
              <a:rPr lang="en-US" b="1" dirty="0"/>
              <a:t>The sinful nature wants to do evil, which is just the opposite of what the Spirit wants. And the Spirit gives us desires that are the opposite of what the sinful nature desires. These two forces are constantly fighting each other</a:t>
            </a:r>
            <a:r>
              <a:rPr lang="en-US" dirty="0"/>
              <a:t>, so you are not free to carry out your good intentions. </a:t>
            </a:r>
          </a:p>
        </p:txBody>
      </p:sp>
    </p:spTree>
    <p:extLst>
      <p:ext uri="{BB962C8B-B14F-4D97-AF65-F5344CB8AC3E}">
        <p14:creationId xmlns:p14="http://schemas.microsoft.com/office/powerpoint/2010/main" val="1697003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Galatians 5</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19 </a:t>
            </a:r>
            <a:r>
              <a:rPr lang="en-US" dirty="0"/>
              <a:t>When you follow the desires of your sinful nature, the results are very clear: sexual immorality, impurity, lustful pleasures, </a:t>
            </a:r>
            <a:r>
              <a:rPr lang="en-US" b="1" baseline="30000" dirty="0"/>
              <a:t>20 </a:t>
            </a:r>
            <a:r>
              <a:rPr lang="en-US" dirty="0"/>
              <a:t>idolatry, sorcery, hostility, quarreling, jealousy, outbursts of anger, selfish ambition, dissension, division, </a:t>
            </a:r>
            <a:r>
              <a:rPr lang="en-US" b="1" baseline="30000" dirty="0"/>
              <a:t>21 </a:t>
            </a:r>
            <a:r>
              <a:rPr lang="en-US" dirty="0"/>
              <a:t>envy, drunkenness, wild parties, and other sins like these. Let me tell you again, as I have before, that anyone living that sort of life will not inherit the Kingdom of God.</a:t>
            </a:r>
          </a:p>
        </p:txBody>
      </p:sp>
    </p:spTree>
    <p:extLst>
      <p:ext uri="{BB962C8B-B14F-4D97-AF65-F5344CB8AC3E}">
        <p14:creationId xmlns:p14="http://schemas.microsoft.com/office/powerpoint/2010/main" val="3717501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8</a:t>
            </a:r>
          </a:p>
        </p:txBody>
      </p:sp>
      <p:sp>
        <p:nvSpPr>
          <p:cNvPr id="3" name="Content Placeholder 2"/>
          <p:cNvSpPr>
            <a:spLocks noGrp="1"/>
          </p:cNvSpPr>
          <p:nvPr>
            <p:ph idx="1"/>
          </p:nvPr>
        </p:nvSpPr>
        <p:spPr>
          <a:xfrm>
            <a:off x="603849" y="905774"/>
            <a:ext cx="10946921" cy="5572664"/>
          </a:xfrm>
        </p:spPr>
        <p:txBody>
          <a:bodyPr anchor="ctr">
            <a:normAutofit fontScale="77500" lnSpcReduction="20000"/>
          </a:bodyPr>
          <a:lstStyle/>
          <a:p>
            <a:pPr marL="0" indent="0">
              <a:buNone/>
            </a:pPr>
            <a:r>
              <a:rPr lang="en-US" dirty="0"/>
              <a:t>Does not wisdom call out?</a:t>
            </a:r>
            <a:br>
              <a:rPr lang="en-US" dirty="0"/>
            </a:br>
            <a:r>
              <a:rPr lang="en-US" dirty="0"/>
              <a:t>    Does not understanding raise her voice?</a:t>
            </a:r>
            <a:br>
              <a:rPr lang="en-US" dirty="0"/>
            </a:br>
            <a:r>
              <a:rPr lang="en-US" baseline="30000" dirty="0"/>
              <a:t>2 </a:t>
            </a:r>
            <a:r>
              <a:rPr lang="en-US" dirty="0"/>
              <a:t>At the highest point along the way,</a:t>
            </a:r>
            <a:br>
              <a:rPr lang="en-US" dirty="0"/>
            </a:br>
            <a:r>
              <a:rPr lang="en-US" dirty="0"/>
              <a:t>    where the paths meet, she takes her stand;</a:t>
            </a:r>
            <a:br>
              <a:rPr lang="en-US" dirty="0"/>
            </a:br>
            <a:r>
              <a:rPr lang="en-US" baseline="30000" dirty="0"/>
              <a:t>3 </a:t>
            </a:r>
            <a:r>
              <a:rPr lang="en-US" dirty="0"/>
              <a:t>beside the gate leading into the city,</a:t>
            </a:r>
            <a:br>
              <a:rPr lang="en-US" dirty="0"/>
            </a:br>
            <a:r>
              <a:rPr lang="en-US" dirty="0"/>
              <a:t>    at the entrance, she cries aloud:</a:t>
            </a:r>
            <a:br>
              <a:rPr lang="en-US" dirty="0"/>
            </a:br>
            <a:r>
              <a:rPr lang="en-US" baseline="30000" dirty="0"/>
              <a:t>4 </a:t>
            </a:r>
            <a:r>
              <a:rPr lang="en-US" dirty="0"/>
              <a:t>“To you, O people, I call out;</a:t>
            </a:r>
            <a:br>
              <a:rPr lang="en-US" dirty="0"/>
            </a:br>
            <a:r>
              <a:rPr lang="en-US" dirty="0"/>
              <a:t>    I raise my voice to all mankind.</a:t>
            </a:r>
            <a:br>
              <a:rPr lang="en-US" dirty="0"/>
            </a:br>
            <a:r>
              <a:rPr lang="en-US" baseline="30000" dirty="0"/>
              <a:t>5 </a:t>
            </a:r>
            <a:r>
              <a:rPr lang="en-US" dirty="0"/>
              <a:t>You who are simple, gain prudence;</a:t>
            </a:r>
            <a:br>
              <a:rPr lang="en-US" dirty="0"/>
            </a:br>
            <a:r>
              <a:rPr lang="en-US" dirty="0"/>
              <a:t>    you who are foolish, set your hearts on it.</a:t>
            </a:r>
            <a:br>
              <a:rPr lang="en-US" dirty="0"/>
            </a:br>
            <a:r>
              <a:rPr lang="en-US" baseline="30000" dirty="0"/>
              <a:t>6 </a:t>
            </a:r>
            <a:r>
              <a:rPr lang="en-US" dirty="0"/>
              <a:t>Listen, for I have trustworthy things to say;</a:t>
            </a:r>
            <a:br>
              <a:rPr lang="en-US" dirty="0"/>
            </a:br>
            <a:r>
              <a:rPr lang="en-US" dirty="0"/>
              <a:t>    I open my lips to speak what is right.</a:t>
            </a:r>
            <a:br>
              <a:rPr lang="en-US" dirty="0"/>
            </a:br>
            <a:r>
              <a:rPr lang="en-US" baseline="30000" dirty="0"/>
              <a:t>7 </a:t>
            </a:r>
            <a:r>
              <a:rPr lang="en-US" dirty="0"/>
              <a:t>My mouth speaks what is true,</a:t>
            </a:r>
            <a:br>
              <a:rPr lang="en-US" dirty="0"/>
            </a:br>
            <a:r>
              <a:rPr lang="en-US" dirty="0"/>
              <a:t>    for my lips detest wickedness.</a:t>
            </a:r>
            <a:br>
              <a:rPr lang="en-US" dirty="0"/>
            </a:br>
            <a:r>
              <a:rPr lang="en-US" baseline="30000" dirty="0"/>
              <a:t>8 </a:t>
            </a:r>
            <a:r>
              <a:rPr lang="en-US" dirty="0"/>
              <a:t>All the words of my mouth are just;</a:t>
            </a:r>
            <a:br>
              <a:rPr lang="en-US" dirty="0"/>
            </a:br>
            <a:r>
              <a:rPr lang="en-US" dirty="0"/>
              <a:t>    none of them is crooked or perverse.</a:t>
            </a:r>
            <a:br>
              <a:rPr lang="en-US" dirty="0"/>
            </a:br>
            <a:r>
              <a:rPr lang="en-US" baseline="30000" dirty="0"/>
              <a:t>9 </a:t>
            </a:r>
            <a:r>
              <a:rPr lang="en-US" dirty="0"/>
              <a:t>To the discerning all of them are right;</a:t>
            </a:r>
            <a:br>
              <a:rPr lang="en-US" dirty="0"/>
            </a:br>
            <a:r>
              <a:rPr lang="en-US" dirty="0"/>
              <a:t>    they are upright to those who have found knowledge.</a:t>
            </a:r>
            <a:br>
              <a:rPr lang="en-US" dirty="0"/>
            </a:br>
            <a:r>
              <a:rPr lang="en-US" baseline="30000" dirty="0"/>
              <a:t>10 </a:t>
            </a:r>
            <a:r>
              <a:rPr lang="en-US" dirty="0"/>
              <a:t>Choose my instruction instead of silver,</a:t>
            </a:r>
            <a:br>
              <a:rPr lang="en-US" dirty="0"/>
            </a:br>
            <a:r>
              <a:rPr lang="en-US" dirty="0"/>
              <a:t>    knowledge rather than choice gold,</a:t>
            </a:r>
            <a:br>
              <a:rPr lang="en-US" dirty="0"/>
            </a:br>
            <a:r>
              <a:rPr lang="en-US" baseline="30000" dirty="0"/>
              <a:t>11 </a:t>
            </a:r>
            <a:r>
              <a:rPr lang="en-US" dirty="0"/>
              <a:t>for wisdom is more precious than rubies,</a:t>
            </a:r>
            <a:br>
              <a:rPr lang="en-US" dirty="0"/>
            </a:br>
            <a:r>
              <a:rPr lang="en-US" dirty="0"/>
              <a:t>    and nothing you desire can compare with her.</a:t>
            </a:r>
          </a:p>
        </p:txBody>
      </p:sp>
    </p:spTree>
    <p:extLst>
      <p:ext uri="{BB962C8B-B14F-4D97-AF65-F5344CB8AC3E}">
        <p14:creationId xmlns:p14="http://schemas.microsoft.com/office/powerpoint/2010/main" val="7846966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Galatians 5</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22 </a:t>
            </a:r>
            <a:r>
              <a:rPr lang="en-US" dirty="0"/>
              <a:t>But the Holy Spirit produces this kind of fruit in our lives: love, joy, peace, patience, kindness, goodness, faithfulness, </a:t>
            </a:r>
            <a:r>
              <a:rPr lang="en-US" b="1" baseline="30000" dirty="0"/>
              <a:t>23 </a:t>
            </a:r>
            <a:r>
              <a:rPr lang="en-US" dirty="0"/>
              <a:t>gentleness, and self-control. There is no law against these things!</a:t>
            </a:r>
          </a:p>
          <a:p>
            <a:pPr marL="0" indent="0">
              <a:buNone/>
            </a:pPr>
            <a:r>
              <a:rPr lang="en-US" b="1" baseline="30000" dirty="0"/>
              <a:t>24 </a:t>
            </a:r>
            <a:r>
              <a:rPr lang="en-US" dirty="0"/>
              <a:t>Those who belong to Christ Jesus have nailed the passions and desires of their sinful nature to his cross and crucified them there. </a:t>
            </a:r>
            <a:r>
              <a:rPr lang="en-US" b="1" baseline="30000" dirty="0"/>
              <a:t>25 </a:t>
            </a:r>
            <a:r>
              <a:rPr lang="en-US" dirty="0"/>
              <a:t>Since we are living by the Spirit, let us follow the Spirit’s leading in every part of our lives.</a:t>
            </a:r>
          </a:p>
        </p:txBody>
      </p:sp>
    </p:spTree>
    <p:extLst>
      <p:ext uri="{BB962C8B-B14F-4D97-AF65-F5344CB8AC3E}">
        <p14:creationId xmlns:p14="http://schemas.microsoft.com/office/powerpoint/2010/main" val="579453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2 Corinthians 5</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17 </a:t>
            </a:r>
            <a:r>
              <a:rPr lang="en-US" dirty="0"/>
              <a:t>Therefore, if anyone is in Christ, he is a new creation.</a:t>
            </a:r>
            <a:r>
              <a:rPr lang="en-US" baseline="30000" dirty="0"/>
              <a:t>[</a:t>
            </a:r>
            <a:r>
              <a:rPr lang="en-US" baseline="30000" dirty="0">
                <a:hlinkClick r:id="rId2" tooltip="See footnote b"/>
              </a:rPr>
              <a:t>b</a:t>
            </a:r>
            <a:r>
              <a:rPr lang="en-US" baseline="30000" dirty="0"/>
              <a:t>]</a:t>
            </a:r>
            <a:r>
              <a:rPr lang="en-US" dirty="0"/>
              <a:t> The old has passed away; behold, the new has come.</a:t>
            </a:r>
          </a:p>
        </p:txBody>
      </p:sp>
    </p:spTree>
    <p:extLst>
      <p:ext uri="{BB962C8B-B14F-4D97-AF65-F5344CB8AC3E}">
        <p14:creationId xmlns:p14="http://schemas.microsoft.com/office/powerpoint/2010/main" val="221922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8</a:t>
            </a:r>
          </a:p>
        </p:txBody>
      </p:sp>
      <p:sp>
        <p:nvSpPr>
          <p:cNvPr id="3" name="Content Placeholder 2"/>
          <p:cNvSpPr>
            <a:spLocks noGrp="1"/>
          </p:cNvSpPr>
          <p:nvPr>
            <p:ph idx="1"/>
          </p:nvPr>
        </p:nvSpPr>
        <p:spPr>
          <a:xfrm>
            <a:off x="603849" y="905774"/>
            <a:ext cx="10946921" cy="5572664"/>
          </a:xfrm>
        </p:spPr>
        <p:txBody>
          <a:bodyPr anchor="ctr">
            <a:normAutofit fontScale="85000" lnSpcReduction="20000"/>
          </a:bodyPr>
          <a:lstStyle/>
          <a:p>
            <a:pPr marL="0" indent="0">
              <a:buNone/>
            </a:pPr>
            <a:r>
              <a:rPr lang="en-US" baseline="30000" dirty="0"/>
              <a:t>12 </a:t>
            </a:r>
            <a:r>
              <a:rPr lang="en-US" dirty="0"/>
              <a:t>“I, wisdom, dwell together with prudence;</a:t>
            </a:r>
            <a:br>
              <a:rPr lang="en-US" dirty="0"/>
            </a:br>
            <a:r>
              <a:rPr lang="en-US" dirty="0"/>
              <a:t>    I possess knowledge and discretion.</a:t>
            </a:r>
            <a:br>
              <a:rPr lang="en-US" dirty="0"/>
            </a:br>
            <a:r>
              <a:rPr lang="en-US" baseline="30000" dirty="0"/>
              <a:t>13 </a:t>
            </a:r>
            <a:r>
              <a:rPr lang="en-US" dirty="0"/>
              <a:t>To fear the </a:t>
            </a:r>
            <a:r>
              <a:rPr lang="en-US" cap="small" dirty="0"/>
              <a:t>Lord</a:t>
            </a:r>
            <a:r>
              <a:rPr lang="en-US" dirty="0"/>
              <a:t> is to hate evil;</a:t>
            </a:r>
            <a:br>
              <a:rPr lang="en-US" dirty="0"/>
            </a:br>
            <a:r>
              <a:rPr lang="en-US" dirty="0"/>
              <a:t>    I hate pride and arrogance,</a:t>
            </a:r>
            <a:br>
              <a:rPr lang="en-US" dirty="0"/>
            </a:br>
            <a:r>
              <a:rPr lang="en-US" dirty="0"/>
              <a:t>    evil behavior and perverse speech.</a:t>
            </a:r>
            <a:br>
              <a:rPr lang="en-US" dirty="0"/>
            </a:br>
            <a:r>
              <a:rPr lang="en-US" baseline="30000" dirty="0"/>
              <a:t>14 </a:t>
            </a:r>
            <a:r>
              <a:rPr lang="en-US" dirty="0"/>
              <a:t>Counsel and sound judgment are mine;</a:t>
            </a:r>
            <a:br>
              <a:rPr lang="en-US" dirty="0"/>
            </a:br>
            <a:r>
              <a:rPr lang="en-US" dirty="0"/>
              <a:t>    I have insight, I have power.</a:t>
            </a:r>
            <a:br>
              <a:rPr lang="en-US" dirty="0"/>
            </a:br>
            <a:r>
              <a:rPr lang="en-US" baseline="30000" dirty="0"/>
              <a:t>15 </a:t>
            </a:r>
            <a:r>
              <a:rPr lang="en-US" dirty="0"/>
              <a:t>By me kings reign</a:t>
            </a:r>
            <a:br>
              <a:rPr lang="en-US" dirty="0"/>
            </a:br>
            <a:r>
              <a:rPr lang="en-US" dirty="0"/>
              <a:t>    and rulers issue decrees that are just;</a:t>
            </a:r>
            <a:br>
              <a:rPr lang="en-US" dirty="0"/>
            </a:br>
            <a:r>
              <a:rPr lang="en-US" baseline="30000" dirty="0"/>
              <a:t>16 </a:t>
            </a:r>
            <a:r>
              <a:rPr lang="en-US" dirty="0"/>
              <a:t>by me princes govern,</a:t>
            </a:r>
            <a:br>
              <a:rPr lang="en-US" dirty="0"/>
            </a:br>
            <a:r>
              <a:rPr lang="en-US" dirty="0"/>
              <a:t>    and nobles—all who rule on earth.</a:t>
            </a:r>
            <a:br>
              <a:rPr lang="en-US" dirty="0"/>
            </a:br>
            <a:r>
              <a:rPr lang="en-US" baseline="30000" dirty="0"/>
              <a:t>17 </a:t>
            </a:r>
            <a:r>
              <a:rPr lang="en-US" dirty="0"/>
              <a:t>I love those who love me,</a:t>
            </a:r>
            <a:br>
              <a:rPr lang="en-US" dirty="0"/>
            </a:br>
            <a:r>
              <a:rPr lang="en-US" dirty="0"/>
              <a:t>    and those who seek me find me.</a:t>
            </a:r>
            <a:br>
              <a:rPr lang="en-US" dirty="0"/>
            </a:br>
            <a:r>
              <a:rPr lang="en-US" baseline="30000" dirty="0"/>
              <a:t>18 </a:t>
            </a:r>
            <a:r>
              <a:rPr lang="en-US" dirty="0"/>
              <a:t>With me are riches and honor,</a:t>
            </a:r>
            <a:br>
              <a:rPr lang="en-US" dirty="0"/>
            </a:br>
            <a:r>
              <a:rPr lang="en-US" dirty="0"/>
              <a:t>    enduring wealth and prosperity.</a:t>
            </a:r>
            <a:br>
              <a:rPr lang="en-US" dirty="0"/>
            </a:br>
            <a:r>
              <a:rPr lang="en-US" baseline="30000" dirty="0"/>
              <a:t>19 </a:t>
            </a:r>
            <a:r>
              <a:rPr lang="en-US" dirty="0"/>
              <a:t>My fruit is better than fine gold;</a:t>
            </a:r>
            <a:br>
              <a:rPr lang="en-US" dirty="0"/>
            </a:br>
            <a:r>
              <a:rPr lang="en-US" dirty="0"/>
              <a:t>    what I yield surpasses choice silver.</a:t>
            </a:r>
            <a:br>
              <a:rPr lang="en-US" dirty="0"/>
            </a:br>
            <a:r>
              <a:rPr lang="en-US" baseline="30000" dirty="0"/>
              <a:t>20 </a:t>
            </a:r>
            <a:r>
              <a:rPr lang="en-US" dirty="0"/>
              <a:t>I walk in the way of righteousness,</a:t>
            </a:r>
            <a:br>
              <a:rPr lang="en-US" dirty="0"/>
            </a:br>
            <a:r>
              <a:rPr lang="en-US" dirty="0"/>
              <a:t>    along the paths of justice,</a:t>
            </a:r>
            <a:br>
              <a:rPr lang="en-US" dirty="0"/>
            </a:br>
            <a:r>
              <a:rPr lang="en-US" baseline="30000" dirty="0"/>
              <a:t>21 </a:t>
            </a:r>
            <a:r>
              <a:rPr lang="en-US" dirty="0"/>
              <a:t>bestowing a rich inheritance on those who love me</a:t>
            </a:r>
            <a:br>
              <a:rPr lang="en-US" dirty="0"/>
            </a:br>
            <a:r>
              <a:rPr lang="en-US" dirty="0"/>
              <a:t>    and making their treasuries full.</a:t>
            </a:r>
          </a:p>
        </p:txBody>
      </p:sp>
    </p:spTree>
    <p:extLst>
      <p:ext uri="{BB962C8B-B14F-4D97-AF65-F5344CB8AC3E}">
        <p14:creationId xmlns:p14="http://schemas.microsoft.com/office/powerpoint/2010/main" val="204227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8</a:t>
            </a:r>
          </a:p>
        </p:txBody>
      </p:sp>
      <p:sp>
        <p:nvSpPr>
          <p:cNvPr id="3" name="Content Placeholder 2"/>
          <p:cNvSpPr>
            <a:spLocks noGrp="1"/>
          </p:cNvSpPr>
          <p:nvPr>
            <p:ph idx="1"/>
          </p:nvPr>
        </p:nvSpPr>
        <p:spPr>
          <a:xfrm>
            <a:off x="603849" y="905774"/>
            <a:ext cx="10946921" cy="5572664"/>
          </a:xfrm>
        </p:spPr>
        <p:txBody>
          <a:bodyPr anchor="ctr">
            <a:normAutofit/>
          </a:bodyPr>
          <a:lstStyle/>
          <a:p>
            <a:pPr marL="0" indent="0">
              <a:buNone/>
            </a:pPr>
            <a:r>
              <a:rPr lang="en-US" baseline="30000" dirty="0"/>
              <a:t>32 </a:t>
            </a:r>
            <a:r>
              <a:rPr lang="en-US" dirty="0"/>
              <a:t>“Now then, my children, listen to me;</a:t>
            </a:r>
            <a:br>
              <a:rPr lang="en-US" dirty="0"/>
            </a:br>
            <a:r>
              <a:rPr lang="en-US" dirty="0"/>
              <a:t>    blessed are those who keep my ways.</a:t>
            </a:r>
            <a:br>
              <a:rPr lang="en-US" dirty="0"/>
            </a:br>
            <a:r>
              <a:rPr lang="en-US" baseline="30000" dirty="0"/>
              <a:t>33 </a:t>
            </a:r>
            <a:r>
              <a:rPr lang="en-US" dirty="0"/>
              <a:t>Listen to my instruction and be wise;</a:t>
            </a:r>
            <a:br>
              <a:rPr lang="en-US" dirty="0"/>
            </a:br>
            <a:r>
              <a:rPr lang="en-US" dirty="0"/>
              <a:t>    do not disregard it.</a:t>
            </a:r>
            <a:br>
              <a:rPr lang="en-US" dirty="0"/>
            </a:br>
            <a:r>
              <a:rPr lang="en-US" baseline="30000" dirty="0"/>
              <a:t>34 </a:t>
            </a:r>
            <a:r>
              <a:rPr lang="en-US" dirty="0"/>
              <a:t>Blessed are those who listen to me,</a:t>
            </a:r>
            <a:br>
              <a:rPr lang="en-US" dirty="0"/>
            </a:br>
            <a:r>
              <a:rPr lang="en-US" dirty="0"/>
              <a:t>    watching daily at my doors,</a:t>
            </a:r>
            <a:br>
              <a:rPr lang="en-US" dirty="0"/>
            </a:br>
            <a:r>
              <a:rPr lang="en-US" dirty="0"/>
              <a:t>    waiting at my doorway.</a:t>
            </a:r>
            <a:br>
              <a:rPr lang="en-US" dirty="0"/>
            </a:br>
            <a:r>
              <a:rPr lang="en-US" b="1" baseline="30000" dirty="0"/>
              <a:t>35 </a:t>
            </a:r>
            <a:r>
              <a:rPr lang="en-US" b="1" dirty="0"/>
              <a:t>For those who find me find life</a:t>
            </a:r>
            <a:br>
              <a:rPr lang="en-US" dirty="0"/>
            </a:br>
            <a:r>
              <a:rPr lang="en-US" dirty="0"/>
              <a:t>    and receive favor from the </a:t>
            </a:r>
            <a:r>
              <a:rPr lang="en-US" cap="small" dirty="0"/>
              <a:t>Lord</a:t>
            </a:r>
            <a:r>
              <a:rPr lang="en-US" dirty="0"/>
              <a:t>.</a:t>
            </a:r>
            <a:br>
              <a:rPr lang="en-US" dirty="0"/>
            </a:br>
            <a:r>
              <a:rPr lang="en-US" baseline="30000" dirty="0"/>
              <a:t>36 </a:t>
            </a:r>
            <a:r>
              <a:rPr lang="en-US" dirty="0"/>
              <a:t>But those who fail to find me harm themselves;</a:t>
            </a:r>
            <a:br>
              <a:rPr lang="en-US" dirty="0"/>
            </a:br>
            <a:r>
              <a:rPr lang="en-US" dirty="0"/>
              <a:t>    all who hate me love death.”</a:t>
            </a:r>
          </a:p>
        </p:txBody>
      </p:sp>
    </p:spTree>
    <p:extLst>
      <p:ext uri="{BB962C8B-B14F-4D97-AF65-F5344CB8AC3E}">
        <p14:creationId xmlns:p14="http://schemas.microsoft.com/office/powerpoint/2010/main" val="1183498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17585"/>
            <a:ext cx="10946921" cy="5572664"/>
          </a:xfrm>
        </p:spPr>
        <p:txBody>
          <a:bodyPr anchor="ctr">
            <a:normAutofit fontScale="92500" lnSpcReduction="10000"/>
          </a:bodyPr>
          <a:lstStyle/>
          <a:p>
            <a:pPr marL="0" indent="0">
              <a:buNone/>
            </a:pPr>
            <a:r>
              <a:rPr lang="en-US" dirty="0"/>
              <a:t>Wisdom is one of those qualities difficult to define—because it encompasses so much—but which people generally recognize when they encounter it. And it is encountered most obviously in the realm of decision-making. Psychologists tend to agree that wisdom involves an integration of knowledge, experience, and deep understanding that incorporates tolerance for the uncertainties of life as well as its ups and downs. There's an awareness of how things play out over time, and it confers a sense of balance. It can be acquired only through experience, but by itself, experience does not automatically confer wisdom. Only now are researchers beginning to look into the social, emotional, and cognitive processes that transmute experience into wisdom.</a:t>
            </a:r>
          </a:p>
          <a:p>
            <a:pPr marL="0" indent="0">
              <a:buNone/>
            </a:pPr>
            <a:r>
              <a:rPr lang="en-US" dirty="0"/>
              <a:t>Wise people generally share an optimism that life's problems can be solved and experience a certain amount of calm in facing difficult decisions. Intelligence might be necessary for wisdom, but it definitely isn't sufficient; an ability to see the big picture, a sense of proportion, and considerable introspection also contribute to its development.</a:t>
            </a:r>
          </a:p>
          <a:p>
            <a:pPr marL="0" indent="0">
              <a:buNone/>
            </a:pPr>
            <a:r>
              <a:rPr lang="en-US" dirty="0"/>
              <a:t>-</a:t>
            </a:r>
            <a:r>
              <a:rPr lang="en-US" i="1" dirty="0"/>
              <a:t>Psychology Today</a:t>
            </a:r>
            <a:endParaRPr lang="en-US" dirty="0"/>
          </a:p>
        </p:txBody>
      </p:sp>
    </p:spTree>
    <p:extLst>
      <p:ext uri="{BB962C8B-B14F-4D97-AF65-F5344CB8AC3E}">
        <p14:creationId xmlns:p14="http://schemas.microsoft.com/office/powerpoint/2010/main" val="2116133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17585"/>
            <a:ext cx="10946921" cy="5572664"/>
          </a:xfrm>
        </p:spPr>
        <p:txBody>
          <a:bodyPr anchor="ctr">
            <a:normAutofit/>
          </a:bodyPr>
          <a:lstStyle/>
          <a:p>
            <a:pPr marL="0" indent="0">
              <a:buNone/>
            </a:pPr>
            <a:r>
              <a:rPr lang="en-US" b="1" dirty="0"/>
              <a:t>Wisdom</a:t>
            </a:r>
            <a:r>
              <a:rPr lang="en-US" dirty="0"/>
              <a:t>:  </a:t>
            </a:r>
            <a:r>
              <a:rPr lang="en-US" i="1" dirty="0"/>
              <a:t>the ability to think and act using knowledge, experience, understanding, common sense, and insight</a:t>
            </a:r>
          </a:p>
        </p:txBody>
      </p:sp>
    </p:spTree>
    <p:extLst>
      <p:ext uri="{BB962C8B-B14F-4D97-AF65-F5344CB8AC3E}">
        <p14:creationId xmlns:p14="http://schemas.microsoft.com/office/powerpoint/2010/main" val="1143911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2 Chronicles</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7 </a:t>
            </a:r>
            <a:r>
              <a:rPr lang="en-US" dirty="0"/>
              <a:t>“Send me, therefore, a man </a:t>
            </a:r>
            <a:r>
              <a:rPr lang="en-US" b="1" dirty="0"/>
              <a:t>skilled</a:t>
            </a:r>
            <a:r>
              <a:rPr lang="en-US" dirty="0"/>
              <a:t> to work in gold and silver, bronze and iron, and in purple, crimson and blue yarn, and experienced in the art of engraving, to work in Judah and Jerusalem with my skilled workers, whom my father David provided.</a:t>
            </a:r>
          </a:p>
        </p:txBody>
      </p:sp>
    </p:spTree>
    <p:extLst>
      <p:ext uri="{BB962C8B-B14F-4D97-AF65-F5344CB8AC3E}">
        <p14:creationId xmlns:p14="http://schemas.microsoft.com/office/powerpoint/2010/main" val="2890393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76" y="517585"/>
            <a:ext cx="10946921" cy="5572664"/>
          </a:xfrm>
        </p:spPr>
        <p:txBody>
          <a:bodyPr anchor="ctr">
            <a:normAutofit/>
          </a:bodyPr>
          <a:lstStyle/>
          <a:p>
            <a:pPr marL="0" indent="0">
              <a:buNone/>
            </a:pPr>
            <a:endParaRPr lang="en-US" b="1" dirty="0"/>
          </a:p>
          <a:p>
            <a:pPr marL="0" indent="0">
              <a:buNone/>
            </a:pPr>
            <a:r>
              <a:rPr lang="en-US" b="1" dirty="0"/>
              <a:t>Wisdom: </a:t>
            </a:r>
          </a:p>
          <a:p>
            <a:pPr marL="0" indent="0">
              <a:buNone/>
            </a:pPr>
            <a:endParaRPr lang="en-US" b="1" dirty="0"/>
          </a:p>
          <a:p>
            <a:pPr marL="0" indent="0">
              <a:buNone/>
            </a:pPr>
            <a:r>
              <a:rPr lang="en-US" dirty="0"/>
              <a:t>Skill of living successfully</a:t>
            </a:r>
          </a:p>
          <a:p>
            <a:pPr marL="0" indent="0">
              <a:buNone/>
            </a:pPr>
            <a:endParaRPr lang="en-US" dirty="0"/>
          </a:p>
          <a:p>
            <a:pPr marL="0" indent="0">
              <a:buNone/>
            </a:pPr>
            <a:r>
              <a:rPr lang="en-US" dirty="0"/>
              <a:t>Skill of living well (ethically)</a:t>
            </a:r>
          </a:p>
          <a:p>
            <a:pPr marL="0" indent="0">
              <a:buNone/>
            </a:pPr>
            <a:endParaRPr lang="en-US" dirty="0"/>
          </a:p>
          <a:p>
            <a:pPr marL="0" indent="0">
              <a:buNone/>
            </a:pPr>
            <a:r>
              <a:rPr lang="en-US" dirty="0"/>
              <a:t>Skill of living spiritually</a:t>
            </a:r>
          </a:p>
          <a:p>
            <a:pPr marL="0" indent="0">
              <a:buNone/>
            </a:pPr>
            <a:r>
              <a:rPr lang="en-US" b="1" i="1" dirty="0"/>
              <a:t>                        </a:t>
            </a:r>
            <a:endParaRPr lang="en-US" i="1" dirty="0"/>
          </a:p>
        </p:txBody>
      </p:sp>
    </p:spTree>
    <p:extLst>
      <p:ext uri="{BB962C8B-B14F-4D97-AF65-F5344CB8AC3E}">
        <p14:creationId xmlns:p14="http://schemas.microsoft.com/office/powerpoint/2010/main" val="1529354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355"/>
            <a:ext cx="10515600" cy="454385"/>
          </a:xfrm>
        </p:spPr>
        <p:txBody>
          <a:bodyPr>
            <a:normAutofit fontScale="90000"/>
          </a:bodyPr>
          <a:lstStyle/>
          <a:p>
            <a:r>
              <a:rPr lang="en-US" sz="2800" dirty="0"/>
              <a:t>Proverbs 4</a:t>
            </a:r>
          </a:p>
        </p:txBody>
      </p:sp>
      <p:sp>
        <p:nvSpPr>
          <p:cNvPr id="3" name="Content Placeholder 2"/>
          <p:cNvSpPr>
            <a:spLocks noGrp="1"/>
          </p:cNvSpPr>
          <p:nvPr>
            <p:ph idx="1"/>
          </p:nvPr>
        </p:nvSpPr>
        <p:spPr>
          <a:xfrm>
            <a:off x="603849" y="905774"/>
            <a:ext cx="10946921" cy="5572664"/>
          </a:xfrm>
        </p:spPr>
        <p:txBody>
          <a:bodyPr anchor="ctr"/>
          <a:lstStyle/>
          <a:p>
            <a:pPr marL="0" indent="0">
              <a:buNone/>
            </a:pPr>
            <a:r>
              <a:rPr lang="en-US" b="1" baseline="30000" dirty="0"/>
              <a:t>5 </a:t>
            </a:r>
            <a:r>
              <a:rPr lang="en-US" dirty="0"/>
              <a:t>Get wisdom, get understanding;</a:t>
            </a:r>
            <a:br>
              <a:rPr lang="en-US" dirty="0"/>
            </a:br>
            <a:r>
              <a:rPr lang="en-US" dirty="0"/>
              <a:t>    do not forget my words or turn away from them.</a:t>
            </a:r>
            <a:br>
              <a:rPr lang="en-US" dirty="0"/>
            </a:br>
            <a:r>
              <a:rPr lang="en-US" b="1" baseline="30000" dirty="0"/>
              <a:t>6 </a:t>
            </a:r>
            <a:r>
              <a:rPr lang="en-US" dirty="0"/>
              <a:t>Do not forsake wisdom, and she will protect you;</a:t>
            </a:r>
            <a:br>
              <a:rPr lang="en-US" dirty="0"/>
            </a:br>
            <a:r>
              <a:rPr lang="en-US" dirty="0"/>
              <a:t>    love her, and she will watch over you.</a:t>
            </a:r>
            <a:br>
              <a:rPr lang="en-US" dirty="0"/>
            </a:br>
            <a:r>
              <a:rPr lang="en-US" b="1" baseline="30000" dirty="0"/>
              <a:t>7 </a:t>
            </a:r>
            <a:r>
              <a:rPr lang="en-US" b="1" dirty="0"/>
              <a:t>The beginning of wisdom is this: Get wisdom.</a:t>
            </a:r>
            <a:br>
              <a:rPr lang="en-US" b="1" dirty="0"/>
            </a:br>
            <a:r>
              <a:rPr lang="en-US" b="1" dirty="0"/>
              <a:t>    Though it cost all you have, get understanding.</a:t>
            </a:r>
          </a:p>
        </p:txBody>
      </p:sp>
    </p:spTree>
    <p:extLst>
      <p:ext uri="{BB962C8B-B14F-4D97-AF65-F5344CB8AC3E}">
        <p14:creationId xmlns:p14="http://schemas.microsoft.com/office/powerpoint/2010/main" val="151419995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55</TotalTime>
  <Words>224</Words>
  <Application>Microsoft Office PowerPoint</Application>
  <PresentationFormat>Widescreen</PresentationFormat>
  <Paragraphs>72</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Corbel</vt:lpstr>
      <vt:lpstr>Depth</vt:lpstr>
      <vt:lpstr>Wisdom</vt:lpstr>
      <vt:lpstr>Proverbs 8</vt:lpstr>
      <vt:lpstr>Proverbs 8</vt:lpstr>
      <vt:lpstr>Proverbs 8</vt:lpstr>
      <vt:lpstr>PowerPoint Presentation</vt:lpstr>
      <vt:lpstr>PowerPoint Presentation</vt:lpstr>
      <vt:lpstr>2 Chronicles</vt:lpstr>
      <vt:lpstr>PowerPoint Presentation</vt:lpstr>
      <vt:lpstr>Proverbs 4</vt:lpstr>
      <vt:lpstr>Proverbs 2</vt:lpstr>
      <vt:lpstr>PowerPoint Presentation</vt:lpstr>
      <vt:lpstr>PowerPoint Presentation</vt:lpstr>
      <vt:lpstr>PowerPoint Presentation</vt:lpstr>
      <vt:lpstr>PowerPoint Presentation</vt:lpstr>
      <vt:lpstr>Proverbs 9</vt:lpstr>
      <vt:lpstr>Proverbs 3</vt:lpstr>
      <vt:lpstr>Proverbs 20</vt:lpstr>
      <vt:lpstr>Galatians 5</vt:lpstr>
      <vt:lpstr>Galatians 5</vt:lpstr>
      <vt:lpstr>Galatians 5</vt:lpstr>
      <vt:lpstr>2 Corinthians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Wisdom</dc:title>
  <dc:creator>Jonathan Stamper</dc:creator>
  <cp:lastModifiedBy>Jonathan Stamper</cp:lastModifiedBy>
  <cp:revision>6</cp:revision>
  <dcterms:created xsi:type="dcterms:W3CDTF">2019-08-04T12:58:42Z</dcterms:created>
  <dcterms:modified xsi:type="dcterms:W3CDTF">2019-08-04T13:54:17Z</dcterms:modified>
</cp:coreProperties>
</file>