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9/7/2019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9/7/2019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9/7/2019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9/7/2019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9/7/2019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9/7/2019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9/7/2019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9/7/2019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9/7/2019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9/7/2019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9/7/2019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9/7/2019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9/7/2019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9/7/2019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9/7/2019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9/7/2019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9/7/2019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9/7/2019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59811-E32A-4839-9A8A-D9DB991556B8}"/>
              </a:ext>
            </a:extLst>
          </p:cNvPr>
          <p:cNvSpPr>
            <a:spLocks noGrp="1"/>
          </p:cNvSpPr>
          <p:nvPr>
            <p:ph type="ctrTitle"/>
          </p:nvPr>
        </p:nvSpPr>
        <p:spPr/>
        <p:txBody>
          <a:bodyPr/>
          <a:lstStyle/>
          <a:p>
            <a:r>
              <a:rPr lang="en-US" dirty="0"/>
              <a:t>Marriage</a:t>
            </a:r>
          </a:p>
        </p:txBody>
      </p:sp>
      <p:sp>
        <p:nvSpPr>
          <p:cNvPr id="3" name="Subtitle 2">
            <a:extLst>
              <a:ext uri="{FF2B5EF4-FFF2-40B4-BE49-F238E27FC236}">
                <a16:creationId xmlns:a16="http://schemas.microsoft.com/office/drawing/2014/main" id="{D542FD63-0016-468F-B223-7FE2F61CD6EA}"/>
              </a:ext>
            </a:extLst>
          </p:cNvPr>
          <p:cNvSpPr>
            <a:spLocks noGrp="1"/>
          </p:cNvSpPr>
          <p:nvPr>
            <p:ph type="subTitle" idx="1"/>
          </p:nvPr>
        </p:nvSpPr>
        <p:spPr/>
        <p:txBody>
          <a:bodyPr/>
          <a:lstStyle/>
          <a:p>
            <a:r>
              <a:rPr lang="en-US" dirty="0"/>
              <a:t>Spiritual Formation – part 5</a:t>
            </a:r>
          </a:p>
        </p:txBody>
      </p:sp>
    </p:spTree>
    <p:extLst>
      <p:ext uri="{BB962C8B-B14F-4D97-AF65-F5344CB8AC3E}">
        <p14:creationId xmlns:p14="http://schemas.microsoft.com/office/powerpoint/2010/main" val="2227518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21</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19 </a:t>
            </a:r>
            <a:r>
              <a:rPr lang="en-US" dirty="0"/>
              <a:t>Better to live in a desert</a:t>
            </a:r>
            <a:br>
              <a:rPr lang="en-US" dirty="0"/>
            </a:br>
            <a:r>
              <a:rPr lang="en-US" dirty="0"/>
              <a:t>    than with a quarrelsome and nagging wife.</a:t>
            </a:r>
          </a:p>
        </p:txBody>
      </p:sp>
    </p:spTree>
    <p:extLst>
      <p:ext uri="{BB962C8B-B14F-4D97-AF65-F5344CB8AC3E}">
        <p14:creationId xmlns:p14="http://schemas.microsoft.com/office/powerpoint/2010/main" val="248408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25</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24 </a:t>
            </a:r>
            <a:r>
              <a:rPr lang="en-US" dirty="0"/>
              <a:t>Better to live on a corner of the roof</a:t>
            </a:r>
            <a:br>
              <a:rPr lang="en-US" dirty="0"/>
            </a:br>
            <a:r>
              <a:rPr lang="en-US" dirty="0"/>
              <a:t>    than share a house with a quarrelsome wife.</a:t>
            </a:r>
          </a:p>
        </p:txBody>
      </p:sp>
    </p:spTree>
    <p:extLst>
      <p:ext uri="{BB962C8B-B14F-4D97-AF65-F5344CB8AC3E}">
        <p14:creationId xmlns:p14="http://schemas.microsoft.com/office/powerpoint/2010/main" val="148981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27</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15 </a:t>
            </a:r>
            <a:r>
              <a:rPr lang="en-US" dirty="0"/>
              <a:t>A quarrelsome wife is like the dripping</a:t>
            </a:r>
            <a:br>
              <a:rPr lang="en-US" dirty="0"/>
            </a:br>
            <a:r>
              <a:rPr lang="en-US" dirty="0"/>
              <a:t>    of a leaky roof in a rainstorm;</a:t>
            </a:r>
            <a:br>
              <a:rPr lang="en-US" dirty="0"/>
            </a:br>
            <a:r>
              <a:rPr lang="en-US" b="1" baseline="30000" dirty="0"/>
              <a:t>16 </a:t>
            </a:r>
            <a:r>
              <a:rPr lang="en-US" dirty="0"/>
              <a:t>restraining her is like restraining the wind</a:t>
            </a:r>
            <a:br>
              <a:rPr lang="en-US" dirty="0"/>
            </a:br>
            <a:r>
              <a:rPr lang="en-US" dirty="0"/>
              <a:t>    or grasping oil with the hand.</a:t>
            </a:r>
          </a:p>
        </p:txBody>
      </p:sp>
    </p:spTree>
    <p:extLst>
      <p:ext uri="{BB962C8B-B14F-4D97-AF65-F5344CB8AC3E}">
        <p14:creationId xmlns:p14="http://schemas.microsoft.com/office/powerpoint/2010/main" val="863089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17</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dirty="0"/>
              <a:t>Better a dry crust with peace and quiet</a:t>
            </a:r>
            <a:br>
              <a:rPr lang="en-US" dirty="0"/>
            </a:br>
            <a:r>
              <a:rPr lang="en-US" dirty="0"/>
              <a:t>    than a house full of feasting, with strife..</a:t>
            </a:r>
          </a:p>
        </p:txBody>
      </p:sp>
    </p:spTree>
    <p:extLst>
      <p:ext uri="{BB962C8B-B14F-4D97-AF65-F5344CB8AC3E}">
        <p14:creationId xmlns:p14="http://schemas.microsoft.com/office/powerpoint/2010/main" val="112779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17</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14 </a:t>
            </a:r>
            <a:r>
              <a:rPr lang="en-US" dirty="0"/>
              <a:t>Starting a quarrel is like breaching a dam;</a:t>
            </a:r>
            <a:br>
              <a:rPr lang="en-US" dirty="0"/>
            </a:br>
            <a:r>
              <a:rPr lang="en-US" dirty="0"/>
              <a:t>    so drop the matter before a dispute breaks out.</a:t>
            </a:r>
          </a:p>
        </p:txBody>
      </p:sp>
    </p:spTree>
    <p:extLst>
      <p:ext uri="{BB962C8B-B14F-4D97-AF65-F5344CB8AC3E}">
        <p14:creationId xmlns:p14="http://schemas.microsoft.com/office/powerpoint/2010/main" val="2562722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29</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11 </a:t>
            </a:r>
            <a:r>
              <a:rPr lang="en-US" dirty="0"/>
              <a:t>Fools give full vent to their rage,</a:t>
            </a:r>
            <a:br>
              <a:rPr lang="en-US" dirty="0"/>
            </a:br>
            <a:r>
              <a:rPr lang="en-US" dirty="0"/>
              <a:t>    but the wise bring calm in the end.</a:t>
            </a:r>
          </a:p>
        </p:txBody>
      </p:sp>
    </p:spTree>
    <p:extLst>
      <p:ext uri="{BB962C8B-B14F-4D97-AF65-F5344CB8AC3E}">
        <p14:creationId xmlns:p14="http://schemas.microsoft.com/office/powerpoint/2010/main" val="1108778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25</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28 </a:t>
            </a:r>
            <a:r>
              <a:rPr lang="en-US" dirty="0"/>
              <a:t>Like a city whose walls are broken through</a:t>
            </a:r>
            <a:br>
              <a:rPr lang="en-US" dirty="0"/>
            </a:br>
            <a:r>
              <a:rPr lang="en-US" dirty="0"/>
              <a:t>    is a person who lacks self-control.</a:t>
            </a:r>
          </a:p>
        </p:txBody>
      </p:sp>
    </p:spTree>
    <p:extLst>
      <p:ext uri="{BB962C8B-B14F-4D97-AF65-F5344CB8AC3E}">
        <p14:creationId xmlns:p14="http://schemas.microsoft.com/office/powerpoint/2010/main" val="2206913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15</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dirty="0"/>
              <a:t>A gentle answer turns away wrath,</a:t>
            </a:r>
            <a:br>
              <a:rPr lang="en-US" dirty="0"/>
            </a:br>
            <a:r>
              <a:rPr lang="en-US" dirty="0"/>
              <a:t>    but a harsh word stirs up anger.</a:t>
            </a:r>
          </a:p>
        </p:txBody>
      </p:sp>
    </p:spTree>
    <p:extLst>
      <p:ext uri="{BB962C8B-B14F-4D97-AF65-F5344CB8AC3E}">
        <p14:creationId xmlns:p14="http://schemas.microsoft.com/office/powerpoint/2010/main" val="4144308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15</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4 </a:t>
            </a:r>
            <a:r>
              <a:rPr lang="en-US" dirty="0"/>
              <a:t>The soothing tongue is a tree of life,</a:t>
            </a:r>
            <a:br>
              <a:rPr lang="en-US" dirty="0"/>
            </a:br>
            <a:r>
              <a:rPr lang="en-US" dirty="0"/>
              <a:t>    but a perverse tongue crushes the spirit.</a:t>
            </a:r>
          </a:p>
        </p:txBody>
      </p:sp>
    </p:spTree>
    <p:extLst>
      <p:ext uri="{BB962C8B-B14F-4D97-AF65-F5344CB8AC3E}">
        <p14:creationId xmlns:p14="http://schemas.microsoft.com/office/powerpoint/2010/main" val="105568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21</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21 </a:t>
            </a:r>
            <a:r>
              <a:rPr lang="en-US" dirty="0"/>
              <a:t>Whoever pursues righteousness and love</a:t>
            </a:r>
            <a:br>
              <a:rPr lang="en-US" dirty="0"/>
            </a:br>
            <a:r>
              <a:rPr lang="en-US" dirty="0"/>
              <a:t>    finds life, prosperity and honor.</a:t>
            </a:r>
          </a:p>
        </p:txBody>
      </p:sp>
    </p:spTree>
    <p:extLst>
      <p:ext uri="{BB962C8B-B14F-4D97-AF65-F5344CB8AC3E}">
        <p14:creationId xmlns:p14="http://schemas.microsoft.com/office/powerpoint/2010/main" val="3406473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Genesis 2</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ormAutofit fontScale="92500" lnSpcReduction="10000"/>
          </a:bodyPr>
          <a:lstStyle/>
          <a:p>
            <a:pPr marL="0" indent="0">
              <a:buNone/>
            </a:pPr>
            <a:r>
              <a:rPr lang="en-US" b="1" baseline="30000" dirty="0"/>
              <a:t>18 </a:t>
            </a:r>
            <a:r>
              <a:rPr lang="en-US" dirty="0"/>
              <a:t>Then the </a:t>
            </a:r>
            <a:r>
              <a:rPr lang="en-US" cap="small" dirty="0"/>
              <a:t>Lord</a:t>
            </a:r>
            <a:r>
              <a:rPr lang="en-US" dirty="0"/>
              <a:t> God said, “It is not good that the man should be alone; I will make him a sustainer beside him.” </a:t>
            </a:r>
            <a:r>
              <a:rPr lang="en-US" b="1" baseline="30000" dirty="0"/>
              <a:t>19 </a:t>
            </a:r>
            <a:r>
              <a:rPr lang="en-US" dirty="0"/>
              <a:t>Now out of the ground the </a:t>
            </a:r>
            <a:r>
              <a:rPr lang="en-US" cap="small" dirty="0"/>
              <a:t>Lord</a:t>
            </a:r>
            <a:r>
              <a:rPr lang="en-US" dirty="0"/>
              <a:t> God had formed every beast of the field and every bird of the heavens and brought them to the man to see what he would call them. And whatever the man called every living creature, that was its name. </a:t>
            </a:r>
            <a:r>
              <a:rPr lang="en-US" b="1" baseline="30000" dirty="0"/>
              <a:t>20 </a:t>
            </a:r>
            <a:r>
              <a:rPr lang="en-US" dirty="0"/>
              <a:t>The man gave names to all livestock and to the birds of the heavens and to every beast of the field. But for the man no sustainer beside him was found. </a:t>
            </a:r>
            <a:r>
              <a:rPr lang="en-US" b="1" baseline="30000" dirty="0"/>
              <a:t>21 </a:t>
            </a:r>
            <a:r>
              <a:rPr lang="en-US" dirty="0"/>
              <a:t>So the </a:t>
            </a:r>
            <a:r>
              <a:rPr lang="en-US" cap="small" dirty="0"/>
              <a:t>Lord</a:t>
            </a:r>
            <a:r>
              <a:rPr lang="en-US" dirty="0"/>
              <a:t> God caused a deep sleep to fall upon the man, and while he slept took one of his ribs and closed up its place with flesh. </a:t>
            </a:r>
            <a:r>
              <a:rPr lang="en-US" b="1" baseline="30000" dirty="0"/>
              <a:t>22 </a:t>
            </a:r>
            <a:r>
              <a:rPr lang="en-US" dirty="0"/>
              <a:t>And the rib that the </a:t>
            </a:r>
            <a:r>
              <a:rPr lang="en-US" cap="small" dirty="0"/>
              <a:t>Lord</a:t>
            </a:r>
            <a:r>
              <a:rPr lang="en-US" dirty="0"/>
              <a:t> God had taken from the man he built into a woman and brought her to the man. </a:t>
            </a:r>
          </a:p>
          <a:p>
            <a:pPr marL="0" indent="0">
              <a:buNone/>
            </a:pPr>
            <a:r>
              <a:rPr lang="en-US" b="1" baseline="30000" dirty="0"/>
              <a:t>23 </a:t>
            </a:r>
            <a:r>
              <a:rPr lang="en-US" dirty="0"/>
              <a:t>Then the man said,</a:t>
            </a:r>
          </a:p>
          <a:p>
            <a:pPr marL="0" indent="0">
              <a:buNone/>
            </a:pPr>
            <a:r>
              <a:rPr lang="en-US" dirty="0"/>
              <a:t>“This at last is bone of my bones</a:t>
            </a:r>
            <a:br>
              <a:rPr lang="en-US" dirty="0"/>
            </a:br>
            <a:r>
              <a:rPr lang="en-US" dirty="0"/>
              <a:t>    and flesh of my flesh;</a:t>
            </a:r>
            <a:br>
              <a:rPr lang="en-US" dirty="0"/>
            </a:br>
            <a:r>
              <a:rPr lang="en-US" dirty="0"/>
              <a:t>she shall be called Woman,</a:t>
            </a:r>
            <a:br>
              <a:rPr lang="en-US" dirty="0"/>
            </a:br>
            <a:r>
              <a:rPr lang="en-US" dirty="0"/>
              <a:t>    because she was taken out of Man.”</a:t>
            </a:r>
          </a:p>
          <a:p>
            <a:pPr marL="0" indent="0">
              <a:buNone/>
            </a:pPr>
            <a:endParaRPr lang="en-US" dirty="0"/>
          </a:p>
        </p:txBody>
      </p:sp>
    </p:spTree>
    <p:extLst>
      <p:ext uri="{BB962C8B-B14F-4D97-AF65-F5344CB8AC3E}">
        <p14:creationId xmlns:p14="http://schemas.microsoft.com/office/powerpoint/2010/main" val="920439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4</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fontScale="92500" lnSpcReduction="10000"/>
          </a:bodyPr>
          <a:lstStyle/>
          <a:p>
            <a:pPr marL="0" indent="0">
              <a:buNone/>
            </a:pPr>
            <a:r>
              <a:rPr lang="en-US" b="1" baseline="30000" dirty="0"/>
              <a:t>20 </a:t>
            </a:r>
            <a:r>
              <a:rPr lang="en-US" dirty="0"/>
              <a:t>My son, pay attention to what I say;</a:t>
            </a:r>
            <a:br>
              <a:rPr lang="en-US" dirty="0"/>
            </a:br>
            <a:r>
              <a:rPr lang="en-US" dirty="0"/>
              <a:t>    turn your ear to my words.</a:t>
            </a:r>
            <a:br>
              <a:rPr lang="en-US" dirty="0"/>
            </a:br>
            <a:r>
              <a:rPr lang="en-US" b="1" baseline="30000" dirty="0"/>
              <a:t>21 </a:t>
            </a:r>
            <a:r>
              <a:rPr lang="en-US" dirty="0"/>
              <a:t>Do not let them out of your sight,</a:t>
            </a:r>
            <a:br>
              <a:rPr lang="en-US" dirty="0"/>
            </a:br>
            <a:r>
              <a:rPr lang="en-US" dirty="0"/>
              <a:t>    keep them within your heart;</a:t>
            </a:r>
            <a:br>
              <a:rPr lang="en-US" dirty="0"/>
            </a:br>
            <a:r>
              <a:rPr lang="en-US" b="1" baseline="30000" dirty="0"/>
              <a:t>22 </a:t>
            </a:r>
            <a:r>
              <a:rPr lang="en-US" dirty="0"/>
              <a:t>for they are life to those who find them</a:t>
            </a:r>
            <a:br>
              <a:rPr lang="en-US" dirty="0"/>
            </a:br>
            <a:r>
              <a:rPr lang="en-US" dirty="0"/>
              <a:t>    and health to one’s whole body.</a:t>
            </a:r>
            <a:br>
              <a:rPr lang="en-US" dirty="0"/>
            </a:br>
            <a:r>
              <a:rPr lang="en-US" b="1" baseline="30000" dirty="0"/>
              <a:t>23 </a:t>
            </a:r>
            <a:r>
              <a:rPr lang="en-US" b="1" dirty="0"/>
              <a:t>Above all else, guard your heart,</a:t>
            </a:r>
            <a:br>
              <a:rPr lang="en-US" b="1" dirty="0"/>
            </a:br>
            <a:r>
              <a:rPr lang="en-US" b="1" dirty="0"/>
              <a:t>    for everything you do flows from it.</a:t>
            </a:r>
            <a:br>
              <a:rPr lang="en-US" b="1" dirty="0"/>
            </a:br>
            <a:r>
              <a:rPr lang="en-US" b="1" baseline="30000" dirty="0"/>
              <a:t>24 </a:t>
            </a:r>
            <a:r>
              <a:rPr lang="en-US" dirty="0"/>
              <a:t>Keep your mouth free of perversity;</a:t>
            </a:r>
            <a:br>
              <a:rPr lang="en-US" dirty="0"/>
            </a:br>
            <a:r>
              <a:rPr lang="en-US" dirty="0"/>
              <a:t>    keep corrupt talk far from your lips.</a:t>
            </a:r>
            <a:br>
              <a:rPr lang="en-US" dirty="0"/>
            </a:br>
            <a:r>
              <a:rPr lang="en-US" b="1" baseline="30000" dirty="0"/>
              <a:t>25 </a:t>
            </a:r>
            <a:r>
              <a:rPr lang="en-US" dirty="0"/>
              <a:t>Let your eyes look straight ahead;</a:t>
            </a:r>
            <a:br>
              <a:rPr lang="en-US" dirty="0"/>
            </a:br>
            <a:r>
              <a:rPr lang="en-US" dirty="0"/>
              <a:t>    fix your gaze directly before you.</a:t>
            </a:r>
            <a:br>
              <a:rPr lang="en-US" dirty="0"/>
            </a:br>
            <a:r>
              <a:rPr lang="en-US" b="1" baseline="30000" dirty="0"/>
              <a:t>26 </a:t>
            </a:r>
            <a:r>
              <a:rPr lang="en-US" dirty="0"/>
              <a:t>Give careful thought to the paths for your feet</a:t>
            </a:r>
            <a:br>
              <a:rPr lang="en-US" dirty="0"/>
            </a:br>
            <a:r>
              <a:rPr lang="en-US" dirty="0"/>
              <a:t>    and be steadfast in all your ways.</a:t>
            </a:r>
            <a:br>
              <a:rPr lang="en-US" dirty="0"/>
            </a:br>
            <a:r>
              <a:rPr lang="en-US" b="1" baseline="30000" dirty="0"/>
              <a:t>27 </a:t>
            </a:r>
            <a:r>
              <a:rPr lang="en-US" dirty="0"/>
              <a:t>Do not turn to the right or the left;</a:t>
            </a:r>
            <a:br>
              <a:rPr lang="en-US" dirty="0"/>
            </a:br>
            <a:r>
              <a:rPr lang="en-US" dirty="0"/>
              <a:t>    keep your foot from evil.</a:t>
            </a:r>
          </a:p>
        </p:txBody>
      </p:sp>
    </p:spTree>
    <p:extLst>
      <p:ext uri="{BB962C8B-B14F-4D97-AF65-F5344CB8AC3E}">
        <p14:creationId xmlns:p14="http://schemas.microsoft.com/office/powerpoint/2010/main" val="2116050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5</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dirty="0"/>
              <a:t>My son, pay attention to my wisdom,</a:t>
            </a:r>
            <a:br>
              <a:rPr lang="en-US" dirty="0"/>
            </a:br>
            <a:r>
              <a:rPr lang="en-US" dirty="0"/>
              <a:t>    turn your ear to my words of insight,</a:t>
            </a:r>
            <a:br>
              <a:rPr lang="en-US" dirty="0"/>
            </a:br>
            <a:r>
              <a:rPr lang="en-US" b="1" baseline="30000" dirty="0"/>
              <a:t>2 </a:t>
            </a:r>
            <a:r>
              <a:rPr lang="en-US" dirty="0"/>
              <a:t>that you may maintain discretion</a:t>
            </a:r>
            <a:br>
              <a:rPr lang="en-US" dirty="0"/>
            </a:br>
            <a:r>
              <a:rPr lang="en-US" dirty="0"/>
              <a:t>    and your lips may preserve knowledge.</a:t>
            </a:r>
            <a:br>
              <a:rPr lang="en-US" dirty="0"/>
            </a:br>
            <a:r>
              <a:rPr lang="en-US" b="1" baseline="30000" dirty="0"/>
              <a:t>3 </a:t>
            </a:r>
            <a:r>
              <a:rPr lang="en-US" dirty="0"/>
              <a:t>For the lips of the adulterous woman drip honey,</a:t>
            </a:r>
            <a:br>
              <a:rPr lang="en-US" dirty="0"/>
            </a:br>
            <a:r>
              <a:rPr lang="en-US" dirty="0"/>
              <a:t>    and her speech is smoother than oil;</a:t>
            </a:r>
            <a:br>
              <a:rPr lang="en-US" dirty="0"/>
            </a:br>
            <a:r>
              <a:rPr lang="en-US" b="1" baseline="30000" dirty="0"/>
              <a:t>4 </a:t>
            </a:r>
            <a:r>
              <a:rPr lang="en-US" dirty="0"/>
              <a:t>but in the end she is bitter as gall,</a:t>
            </a:r>
            <a:br>
              <a:rPr lang="en-US" dirty="0"/>
            </a:br>
            <a:r>
              <a:rPr lang="en-US" dirty="0"/>
              <a:t>    sharp as a double-edged sword.</a:t>
            </a:r>
            <a:br>
              <a:rPr lang="en-US" dirty="0"/>
            </a:br>
            <a:r>
              <a:rPr lang="en-US" b="1" baseline="30000" dirty="0"/>
              <a:t>5 </a:t>
            </a:r>
            <a:r>
              <a:rPr lang="en-US" dirty="0"/>
              <a:t>Her feet go down to death;</a:t>
            </a:r>
            <a:br>
              <a:rPr lang="en-US" dirty="0"/>
            </a:br>
            <a:r>
              <a:rPr lang="en-US" dirty="0"/>
              <a:t>    her steps lead straight to the grave.</a:t>
            </a:r>
          </a:p>
        </p:txBody>
      </p:sp>
    </p:spTree>
    <p:extLst>
      <p:ext uri="{BB962C8B-B14F-4D97-AF65-F5344CB8AC3E}">
        <p14:creationId xmlns:p14="http://schemas.microsoft.com/office/powerpoint/2010/main" val="2229879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5</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15 </a:t>
            </a:r>
            <a:r>
              <a:rPr lang="en-US" dirty="0"/>
              <a:t>Drink water from your own cistern,</a:t>
            </a:r>
            <a:br>
              <a:rPr lang="en-US" dirty="0"/>
            </a:br>
            <a:r>
              <a:rPr lang="en-US" dirty="0"/>
              <a:t>    running water from your own well.</a:t>
            </a:r>
            <a:br>
              <a:rPr lang="en-US" dirty="0"/>
            </a:br>
            <a:r>
              <a:rPr lang="en-US" b="1" baseline="30000" dirty="0"/>
              <a:t>16 </a:t>
            </a:r>
            <a:r>
              <a:rPr lang="en-US" dirty="0"/>
              <a:t>Should your springs overflow in the streets,</a:t>
            </a:r>
            <a:br>
              <a:rPr lang="en-US" dirty="0"/>
            </a:br>
            <a:r>
              <a:rPr lang="en-US" dirty="0"/>
              <a:t>    your streams of water in the public squares?</a:t>
            </a:r>
            <a:br>
              <a:rPr lang="en-US" dirty="0"/>
            </a:br>
            <a:r>
              <a:rPr lang="en-US" b="1" baseline="30000" dirty="0"/>
              <a:t>17 </a:t>
            </a:r>
            <a:r>
              <a:rPr lang="en-US" dirty="0"/>
              <a:t>Let them be yours alone,</a:t>
            </a:r>
            <a:br>
              <a:rPr lang="en-US" dirty="0"/>
            </a:br>
            <a:r>
              <a:rPr lang="en-US" dirty="0"/>
              <a:t>    never to be shared with strangers.</a:t>
            </a:r>
            <a:br>
              <a:rPr lang="en-US" dirty="0"/>
            </a:br>
            <a:r>
              <a:rPr lang="en-US" b="1" baseline="30000" dirty="0"/>
              <a:t>18 </a:t>
            </a:r>
            <a:r>
              <a:rPr lang="en-US" dirty="0"/>
              <a:t>May your fountain be blessed,</a:t>
            </a:r>
            <a:br>
              <a:rPr lang="en-US" dirty="0"/>
            </a:br>
            <a:r>
              <a:rPr lang="en-US" dirty="0"/>
              <a:t>    and may you rejoice in the wife of your youth.</a:t>
            </a:r>
            <a:br>
              <a:rPr lang="en-US" dirty="0"/>
            </a:br>
            <a:r>
              <a:rPr lang="en-US" b="1" baseline="30000" dirty="0"/>
              <a:t>19 </a:t>
            </a:r>
            <a:r>
              <a:rPr lang="en-US" dirty="0"/>
              <a:t>A loving doe, a graceful deer—</a:t>
            </a:r>
            <a:br>
              <a:rPr lang="en-US" dirty="0"/>
            </a:br>
            <a:r>
              <a:rPr lang="en-US" dirty="0"/>
              <a:t>    may her breasts satisfy you always,</a:t>
            </a:r>
            <a:br>
              <a:rPr lang="en-US" dirty="0"/>
            </a:br>
            <a:r>
              <a:rPr lang="en-US" dirty="0"/>
              <a:t>    may you ever be intoxicated with her love.</a:t>
            </a:r>
            <a:br>
              <a:rPr lang="en-US" dirty="0"/>
            </a:br>
            <a:r>
              <a:rPr lang="en-US" b="1" baseline="30000" dirty="0"/>
              <a:t>20 </a:t>
            </a:r>
            <a:r>
              <a:rPr lang="en-US" dirty="0"/>
              <a:t>Why, my son, be intoxicated with another man’s wife?</a:t>
            </a:r>
            <a:br>
              <a:rPr lang="en-US" dirty="0"/>
            </a:br>
            <a:r>
              <a:rPr lang="en-US" dirty="0"/>
              <a:t>    Why embrace the bosom of a wayward woman?</a:t>
            </a:r>
          </a:p>
        </p:txBody>
      </p:sp>
    </p:spTree>
    <p:extLst>
      <p:ext uri="{BB962C8B-B14F-4D97-AF65-F5344CB8AC3E}">
        <p14:creationId xmlns:p14="http://schemas.microsoft.com/office/powerpoint/2010/main" val="1899519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1 Corinthians 7</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lnSpcReduction="10000"/>
          </a:bodyPr>
          <a:lstStyle/>
          <a:p>
            <a:pPr marL="0" indent="0">
              <a:buNone/>
            </a:pPr>
            <a:r>
              <a:rPr lang="en-US" dirty="0"/>
              <a:t>Now for the matters you wrote about: “It is good for a man not to have sexual relations with a woman.” </a:t>
            </a:r>
            <a:r>
              <a:rPr lang="en-US" b="1" baseline="30000" dirty="0"/>
              <a:t>2 </a:t>
            </a:r>
            <a:r>
              <a:rPr lang="en-US" dirty="0"/>
              <a:t>But since sexual immorality is occurring, each man should have sexual relations with his own wife, and each woman with her own husband. </a:t>
            </a:r>
            <a:r>
              <a:rPr lang="en-US" b="1" baseline="30000" dirty="0"/>
              <a:t>3 </a:t>
            </a:r>
            <a:r>
              <a:rPr lang="en-US" dirty="0"/>
              <a:t>The husband should fulfill his marital duty to his wife, and likewise the wife to her husband. </a:t>
            </a:r>
            <a:r>
              <a:rPr lang="en-US" b="1" baseline="30000" dirty="0"/>
              <a:t>4 </a:t>
            </a:r>
            <a:r>
              <a:rPr lang="en-US" dirty="0"/>
              <a:t>The wife does not have authority over her own body but yields it to her husband. In the same way, the husband does not have authority over his own body but yields it to his wife. </a:t>
            </a:r>
            <a:r>
              <a:rPr lang="en-US" b="1" baseline="30000" dirty="0"/>
              <a:t>5 </a:t>
            </a:r>
            <a:r>
              <a:rPr lang="en-US" dirty="0"/>
              <a:t>Do not deprive each other except perhaps by mutual consent and for a time, so that you may devote yourselves to prayer. Then come together again so that Satan will not tempt you because of your lack of self-control. </a:t>
            </a:r>
            <a:r>
              <a:rPr lang="en-US" b="1" baseline="30000" dirty="0"/>
              <a:t>6 </a:t>
            </a:r>
            <a:r>
              <a:rPr lang="en-US" dirty="0"/>
              <a:t>I say this as a concession, not as a command. </a:t>
            </a:r>
            <a:r>
              <a:rPr lang="en-US" b="1" baseline="30000" dirty="0"/>
              <a:t>7 </a:t>
            </a:r>
            <a:r>
              <a:rPr lang="en-US" dirty="0"/>
              <a:t>I wish that all of you were as I am. But each of you has your own gift from God; one has this gift, another has that.</a:t>
            </a:r>
          </a:p>
        </p:txBody>
      </p:sp>
    </p:spTree>
    <p:extLst>
      <p:ext uri="{BB962C8B-B14F-4D97-AF65-F5344CB8AC3E}">
        <p14:creationId xmlns:p14="http://schemas.microsoft.com/office/powerpoint/2010/main" val="1996064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Ephesians 5</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21 </a:t>
            </a:r>
            <a:r>
              <a:rPr lang="en-US" dirty="0"/>
              <a:t>Submit to one another out of reverence for Christ.</a:t>
            </a:r>
          </a:p>
          <a:p>
            <a:pPr marL="0" indent="0">
              <a:buNone/>
            </a:pPr>
            <a:r>
              <a:rPr lang="en-US" b="1" baseline="30000" dirty="0"/>
              <a:t>22 </a:t>
            </a:r>
            <a:r>
              <a:rPr lang="en-US" dirty="0"/>
              <a:t>Wives, submit yourselves to your own husbands as you do to the Lord. </a:t>
            </a:r>
            <a:r>
              <a:rPr lang="en-US" b="1" baseline="30000" dirty="0"/>
              <a:t>23 </a:t>
            </a:r>
            <a:r>
              <a:rPr lang="en-US" dirty="0"/>
              <a:t>For the husband is the head of the wife as Christ is the head of the church, his body, of which he is the Savior. </a:t>
            </a:r>
            <a:r>
              <a:rPr lang="en-US" b="1" baseline="30000" dirty="0"/>
              <a:t>24 </a:t>
            </a:r>
            <a:r>
              <a:rPr lang="en-US" dirty="0"/>
              <a:t>Now as the church submits to Christ, so also wives should submit to their husbands in everything.</a:t>
            </a:r>
          </a:p>
          <a:p>
            <a:pPr marL="0" indent="0">
              <a:buNone/>
            </a:pPr>
            <a:r>
              <a:rPr lang="en-US" b="1" baseline="30000" dirty="0"/>
              <a:t>25 </a:t>
            </a:r>
            <a:r>
              <a:rPr lang="en-US" dirty="0"/>
              <a:t>Husbands, love your wives, just as Christ loved the church and gave himself up for her </a:t>
            </a:r>
            <a:r>
              <a:rPr lang="en-US" b="1" baseline="30000" dirty="0"/>
              <a:t>26 </a:t>
            </a:r>
            <a:r>
              <a:rPr lang="en-US" dirty="0"/>
              <a:t>to make her holy, cleansing her by the washing with water through the word, </a:t>
            </a:r>
            <a:r>
              <a:rPr lang="en-US" b="1" baseline="30000" dirty="0"/>
              <a:t>27 </a:t>
            </a:r>
            <a:r>
              <a:rPr lang="en-US" dirty="0"/>
              <a:t>and to present her to himself as a radiant church, without stain or wrinkle or any other blemish, but holy and blameless. </a:t>
            </a:r>
            <a:r>
              <a:rPr lang="en-US" b="1" baseline="30000" dirty="0"/>
              <a:t>28 </a:t>
            </a:r>
            <a:r>
              <a:rPr lang="en-US" dirty="0"/>
              <a:t>In this same way, husbands ought to love their wives as their own bodies. He who loves his wife loves himself.</a:t>
            </a:r>
          </a:p>
        </p:txBody>
      </p:sp>
    </p:spTree>
    <p:extLst>
      <p:ext uri="{BB962C8B-B14F-4D97-AF65-F5344CB8AC3E}">
        <p14:creationId xmlns:p14="http://schemas.microsoft.com/office/powerpoint/2010/main" val="1807481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Romans 12</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lgn="ctr">
              <a:buNone/>
            </a:pPr>
            <a:r>
              <a:rPr lang="en-US" b="1" baseline="30000" dirty="0"/>
              <a:t>10 </a:t>
            </a:r>
            <a:r>
              <a:rPr lang="en-US" dirty="0"/>
              <a:t>Outdo one another in showing honor.</a:t>
            </a:r>
          </a:p>
        </p:txBody>
      </p:sp>
    </p:spTree>
    <p:extLst>
      <p:ext uri="{BB962C8B-B14F-4D97-AF65-F5344CB8AC3E}">
        <p14:creationId xmlns:p14="http://schemas.microsoft.com/office/powerpoint/2010/main" val="1176442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21</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21 </a:t>
            </a:r>
            <a:r>
              <a:rPr lang="en-US" dirty="0"/>
              <a:t>Whoever pursues righteousness and love</a:t>
            </a:r>
            <a:br>
              <a:rPr lang="en-US" dirty="0"/>
            </a:br>
            <a:r>
              <a:rPr lang="en-US" dirty="0"/>
              <a:t>    finds life, prosperity and honor.</a:t>
            </a:r>
          </a:p>
        </p:txBody>
      </p:sp>
    </p:spTree>
    <p:extLst>
      <p:ext uri="{BB962C8B-B14F-4D97-AF65-F5344CB8AC3E}">
        <p14:creationId xmlns:p14="http://schemas.microsoft.com/office/powerpoint/2010/main" val="3421262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27</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17 </a:t>
            </a:r>
            <a:r>
              <a:rPr lang="en-US" dirty="0"/>
              <a:t>Iron sharpens iron,</a:t>
            </a:r>
            <a:br>
              <a:rPr lang="en-US" dirty="0"/>
            </a:br>
            <a:r>
              <a:rPr lang="en-US" dirty="0"/>
              <a:t>    and one person sharpens another.</a:t>
            </a:r>
          </a:p>
        </p:txBody>
      </p:sp>
    </p:spTree>
    <p:extLst>
      <p:ext uri="{BB962C8B-B14F-4D97-AF65-F5344CB8AC3E}">
        <p14:creationId xmlns:p14="http://schemas.microsoft.com/office/powerpoint/2010/main" val="195637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Genesis 2</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24 </a:t>
            </a:r>
            <a:r>
              <a:rPr lang="en-US" b="1" dirty="0"/>
              <a:t>Therefore a man shall leave his father and his mother and hold fast to his wife, and they shall become one flesh. </a:t>
            </a:r>
            <a:r>
              <a:rPr lang="en-US" b="1" baseline="30000" dirty="0"/>
              <a:t>25 </a:t>
            </a:r>
            <a:r>
              <a:rPr lang="en-US" dirty="0"/>
              <a:t>And the man and his wife were both naked and were not ashamed.</a:t>
            </a:r>
          </a:p>
        </p:txBody>
      </p:sp>
    </p:spTree>
    <p:extLst>
      <p:ext uri="{BB962C8B-B14F-4D97-AF65-F5344CB8AC3E}">
        <p14:creationId xmlns:p14="http://schemas.microsoft.com/office/powerpoint/2010/main" val="1291478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1 Corinthians 7</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8 </a:t>
            </a:r>
            <a:r>
              <a:rPr lang="en-US" dirty="0"/>
              <a:t>Now to the unmarried and the widows I say: It is good for them to stay unmarried, as I do. </a:t>
            </a:r>
            <a:r>
              <a:rPr lang="en-US" b="1" baseline="30000" dirty="0"/>
              <a:t>9 </a:t>
            </a:r>
            <a:r>
              <a:rPr lang="en-US" dirty="0"/>
              <a:t>But if they cannot control themselves, they should marry, for it is better to marry than to burn with passion.</a:t>
            </a:r>
          </a:p>
        </p:txBody>
      </p:sp>
    </p:spTree>
    <p:extLst>
      <p:ext uri="{BB962C8B-B14F-4D97-AF65-F5344CB8AC3E}">
        <p14:creationId xmlns:p14="http://schemas.microsoft.com/office/powerpoint/2010/main" val="390392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1 Corinthians 7</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32 </a:t>
            </a:r>
            <a:r>
              <a:rPr lang="en-US" dirty="0"/>
              <a:t>I would like you to be free from concern. An unmarried man is concerned about the Lord’s affairs—how he can please the Lord. </a:t>
            </a:r>
            <a:r>
              <a:rPr lang="en-US" b="1" baseline="30000" dirty="0"/>
              <a:t>33 </a:t>
            </a:r>
            <a:r>
              <a:rPr lang="en-US" dirty="0"/>
              <a:t>But a married man is concerned about the affairs of this world—how he can please his wife— </a:t>
            </a:r>
            <a:r>
              <a:rPr lang="en-US" b="1" baseline="30000" dirty="0"/>
              <a:t>34 </a:t>
            </a:r>
            <a:r>
              <a:rPr lang="en-US" dirty="0"/>
              <a:t>and </a:t>
            </a:r>
            <a:r>
              <a:rPr lang="en-US" b="1" dirty="0"/>
              <a:t>his interests are divided</a:t>
            </a:r>
            <a:r>
              <a:rPr lang="en-US" dirty="0"/>
              <a:t>. An unmarried woman or virgin is concerned about the Lord’s affairs: Her aim is to be devoted to the Lord in both body and spirit. But a married woman is concerned about the affairs of this world—how she can please her husband. </a:t>
            </a:r>
            <a:r>
              <a:rPr lang="en-US" b="1" baseline="30000" dirty="0"/>
              <a:t>35 </a:t>
            </a:r>
            <a:r>
              <a:rPr lang="en-US" dirty="0"/>
              <a:t>I am saying this for your own good, not to restrict you, but that you may live in a right way in undivided devotion to the Lord.</a:t>
            </a:r>
          </a:p>
        </p:txBody>
      </p:sp>
    </p:spTree>
    <p:extLst>
      <p:ext uri="{BB962C8B-B14F-4D97-AF65-F5344CB8AC3E}">
        <p14:creationId xmlns:p14="http://schemas.microsoft.com/office/powerpoint/2010/main" val="338298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1 Corinthians 7</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lgn="ctr">
              <a:buNone/>
            </a:pPr>
            <a:r>
              <a:rPr lang="en-US" b="1" baseline="30000" dirty="0"/>
              <a:t>34 </a:t>
            </a:r>
            <a:r>
              <a:rPr lang="en-US" b="1" dirty="0"/>
              <a:t>and his interests are divided</a:t>
            </a:r>
            <a:r>
              <a:rPr lang="en-US" dirty="0"/>
              <a:t>. </a:t>
            </a:r>
          </a:p>
        </p:txBody>
      </p:sp>
    </p:spTree>
    <p:extLst>
      <p:ext uri="{BB962C8B-B14F-4D97-AF65-F5344CB8AC3E}">
        <p14:creationId xmlns:p14="http://schemas.microsoft.com/office/powerpoint/2010/main" val="1707235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1 Corinthians 7</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32 </a:t>
            </a:r>
            <a:r>
              <a:rPr lang="en-US" dirty="0"/>
              <a:t>I would like you to be free from concern. An unmarried man is concerned about the Lord’s affairs—how he can please the Lord. </a:t>
            </a:r>
            <a:r>
              <a:rPr lang="en-US" b="1" baseline="30000" dirty="0"/>
              <a:t>33 </a:t>
            </a:r>
            <a:r>
              <a:rPr lang="en-US" dirty="0"/>
              <a:t>But a married man is concerned about the affairs of this world—how he can please his wife— </a:t>
            </a:r>
            <a:r>
              <a:rPr lang="en-US" b="1" baseline="30000" dirty="0"/>
              <a:t>34 </a:t>
            </a:r>
            <a:r>
              <a:rPr lang="en-US" dirty="0"/>
              <a:t>and </a:t>
            </a:r>
            <a:r>
              <a:rPr lang="en-US" b="1" dirty="0"/>
              <a:t>his interests are divided</a:t>
            </a:r>
            <a:r>
              <a:rPr lang="en-US" dirty="0"/>
              <a:t>. An unmarried woman or virgin is concerned about the Lord’s affairs: Her aim is to be devoted to the Lord in both body and spirit. But a married woman is concerned about the affairs of this world—how she can please her husband. </a:t>
            </a:r>
            <a:r>
              <a:rPr lang="en-US" b="1" baseline="30000" dirty="0"/>
              <a:t>35 </a:t>
            </a:r>
            <a:r>
              <a:rPr lang="en-US" dirty="0"/>
              <a:t>I am saying this for your own good, not to restrict you, but that you may live in a right way in undivided devotion to the Lord.</a:t>
            </a:r>
          </a:p>
        </p:txBody>
      </p:sp>
    </p:spTree>
    <p:extLst>
      <p:ext uri="{BB962C8B-B14F-4D97-AF65-F5344CB8AC3E}">
        <p14:creationId xmlns:p14="http://schemas.microsoft.com/office/powerpoint/2010/main" val="3547494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18</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22 </a:t>
            </a:r>
            <a:r>
              <a:rPr lang="en-US" dirty="0"/>
              <a:t>He who finds a wife finds a good thing</a:t>
            </a:r>
            <a:br>
              <a:rPr lang="en-US" dirty="0"/>
            </a:br>
            <a:r>
              <a:rPr lang="en-US" dirty="0"/>
              <a:t>And obtains favor from the </a:t>
            </a:r>
            <a:r>
              <a:rPr lang="en-US" cap="small" dirty="0"/>
              <a:t>Lord</a:t>
            </a:r>
            <a:r>
              <a:rPr lang="en-US" dirty="0"/>
              <a:t>.</a:t>
            </a:r>
          </a:p>
        </p:txBody>
      </p:sp>
    </p:spTree>
    <p:extLst>
      <p:ext uri="{BB962C8B-B14F-4D97-AF65-F5344CB8AC3E}">
        <p14:creationId xmlns:p14="http://schemas.microsoft.com/office/powerpoint/2010/main" val="58994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AC3E-4E4A-47E8-B484-A949C98CC289}"/>
              </a:ext>
            </a:extLst>
          </p:cNvPr>
          <p:cNvSpPr>
            <a:spLocks noGrp="1"/>
          </p:cNvSpPr>
          <p:nvPr>
            <p:ph type="title"/>
          </p:nvPr>
        </p:nvSpPr>
        <p:spPr>
          <a:xfrm>
            <a:off x="838200" y="365125"/>
            <a:ext cx="10515600" cy="528955"/>
          </a:xfrm>
        </p:spPr>
        <p:txBody>
          <a:bodyPr>
            <a:normAutofit/>
          </a:bodyPr>
          <a:lstStyle/>
          <a:p>
            <a:r>
              <a:rPr lang="en-US" sz="2800" dirty="0"/>
              <a:t>Proverbs 21</a:t>
            </a:r>
          </a:p>
        </p:txBody>
      </p:sp>
      <p:sp>
        <p:nvSpPr>
          <p:cNvPr id="3" name="Content Placeholder 2">
            <a:extLst>
              <a:ext uri="{FF2B5EF4-FFF2-40B4-BE49-F238E27FC236}">
                <a16:creationId xmlns:a16="http://schemas.microsoft.com/office/drawing/2014/main" id="{E1A0B180-63B6-426B-9675-69E2364E01E6}"/>
              </a:ext>
            </a:extLst>
          </p:cNvPr>
          <p:cNvSpPr>
            <a:spLocks noGrp="1"/>
          </p:cNvSpPr>
          <p:nvPr>
            <p:ph idx="1"/>
          </p:nvPr>
        </p:nvSpPr>
        <p:spPr>
          <a:xfrm>
            <a:off x="838200" y="1026160"/>
            <a:ext cx="10515600" cy="5354320"/>
          </a:xfrm>
        </p:spPr>
        <p:txBody>
          <a:bodyPr anchor="ctr">
            <a:normAutofit/>
          </a:bodyPr>
          <a:lstStyle/>
          <a:p>
            <a:pPr marL="0" indent="0">
              <a:buNone/>
            </a:pPr>
            <a:r>
              <a:rPr lang="en-US" b="1" baseline="30000" dirty="0"/>
              <a:t>9 </a:t>
            </a:r>
            <a:r>
              <a:rPr lang="en-US" dirty="0"/>
              <a:t>Better to live on a corner of the roof</a:t>
            </a:r>
            <a:br>
              <a:rPr lang="en-US" dirty="0"/>
            </a:br>
            <a:r>
              <a:rPr lang="en-US" dirty="0"/>
              <a:t>    than share a house with a quarrelsome wife.</a:t>
            </a:r>
          </a:p>
        </p:txBody>
      </p:sp>
    </p:spTree>
    <p:extLst>
      <p:ext uri="{BB962C8B-B14F-4D97-AF65-F5344CB8AC3E}">
        <p14:creationId xmlns:p14="http://schemas.microsoft.com/office/powerpoint/2010/main" val="381007357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511</TotalTime>
  <Words>134</Words>
  <Application>Microsoft Office PowerPoint</Application>
  <PresentationFormat>Widescreen</PresentationFormat>
  <Paragraphs>58</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Corbel</vt:lpstr>
      <vt:lpstr>Depth</vt:lpstr>
      <vt:lpstr>Marriage</vt:lpstr>
      <vt:lpstr>Genesis 2</vt:lpstr>
      <vt:lpstr>Genesis 2</vt:lpstr>
      <vt:lpstr>1 Corinthians 7</vt:lpstr>
      <vt:lpstr>1 Corinthians 7</vt:lpstr>
      <vt:lpstr>1 Corinthians 7</vt:lpstr>
      <vt:lpstr>1 Corinthians 7</vt:lpstr>
      <vt:lpstr>Proverbs 18</vt:lpstr>
      <vt:lpstr>Proverbs 21</vt:lpstr>
      <vt:lpstr>Proverbs 21</vt:lpstr>
      <vt:lpstr>Proverbs 25</vt:lpstr>
      <vt:lpstr>Proverbs 27</vt:lpstr>
      <vt:lpstr>Proverbs 17</vt:lpstr>
      <vt:lpstr>Proverbs 17</vt:lpstr>
      <vt:lpstr>Proverbs 29</vt:lpstr>
      <vt:lpstr>Proverbs 25</vt:lpstr>
      <vt:lpstr>Proverbs 15</vt:lpstr>
      <vt:lpstr>Proverbs 15</vt:lpstr>
      <vt:lpstr>Proverbs 21</vt:lpstr>
      <vt:lpstr>Proverbs 4</vt:lpstr>
      <vt:lpstr>Proverbs 5</vt:lpstr>
      <vt:lpstr>Proverbs 5</vt:lpstr>
      <vt:lpstr>1 Corinthians 7</vt:lpstr>
      <vt:lpstr>Ephesians 5</vt:lpstr>
      <vt:lpstr>Romans 12</vt:lpstr>
      <vt:lpstr>Proverbs 21</vt:lpstr>
      <vt:lpstr>Proverbs 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dc:title>
  <dc:creator>Jonathan Stamper</dc:creator>
  <cp:lastModifiedBy>Jonathan Stamper</cp:lastModifiedBy>
  <cp:revision>7</cp:revision>
  <dcterms:created xsi:type="dcterms:W3CDTF">2019-09-07T17:54:03Z</dcterms:created>
  <dcterms:modified xsi:type="dcterms:W3CDTF">2019-09-08T02:25:56Z</dcterms:modified>
</cp:coreProperties>
</file>