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5548-F9EA-4F2A-851F-4EF53BD4733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AD24-115A-4307-99D0-B9C024540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5548-F9EA-4F2A-851F-4EF53BD4733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AD24-115A-4307-99D0-B9C024540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5548-F9EA-4F2A-851F-4EF53BD4733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AD24-115A-4307-99D0-B9C024540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5548-F9EA-4F2A-851F-4EF53BD4733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AD24-115A-4307-99D0-B9C024540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5548-F9EA-4F2A-851F-4EF53BD4733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AD24-115A-4307-99D0-B9C024540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5548-F9EA-4F2A-851F-4EF53BD4733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AD24-115A-4307-99D0-B9C024540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5548-F9EA-4F2A-851F-4EF53BD4733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AD24-115A-4307-99D0-B9C024540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5548-F9EA-4F2A-851F-4EF53BD4733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AD24-115A-4307-99D0-B9C024540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5548-F9EA-4F2A-851F-4EF53BD4733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AD24-115A-4307-99D0-B9C024540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5548-F9EA-4F2A-851F-4EF53BD4733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AD24-115A-4307-99D0-B9C024540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5548-F9EA-4F2A-851F-4EF53BD4733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1AD24-115A-4307-99D0-B9C0245408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D5548-F9EA-4F2A-851F-4EF53BD4733F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1AD24-115A-4307-99D0-B9C0245408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Psychology in Christianity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5344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Sustaining change</a:t>
            </a:r>
          </a:p>
          <a:p>
            <a:endParaRPr lang="en-US" sz="4000" dirty="0"/>
          </a:p>
          <a:p>
            <a:pPr marL="1200150" lvl="1" indent="-742950">
              <a:buFont typeface="+mj-lt"/>
              <a:buAutoNum type="alphaUcPeriod"/>
            </a:pPr>
            <a:r>
              <a:rPr lang="en-US" sz="4000" dirty="0"/>
              <a:t>Support</a:t>
            </a:r>
          </a:p>
          <a:p>
            <a:pPr marL="1200150" lvl="1" indent="-742950">
              <a:buFont typeface="+mj-lt"/>
              <a:buAutoNum type="alphaUcPeriod"/>
            </a:pPr>
            <a:r>
              <a:rPr lang="en-US" sz="4000" dirty="0"/>
              <a:t>Understanding gratification in change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The Learning Process</a:t>
            </a:r>
            <a:endParaRPr lang="en-US" sz="4000" dirty="0"/>
          </a:p>
        </p:txBody>
      </p:sp>
      <p:pic>
        <p:nvPicPr>
          <p:cNvPr id="10242" name="Picture 2" descr="Image result for b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7239000" cy="5429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534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>
              <a:buFont typeface="+mj-lt"/>
              <a:buAutoNum type="alphaUcPeriod"/>
            </a:pPr>
            <a:r>
              <a:rPr lang="en-US" sz="3600" dirty="0"/>
              <a:t>How the brain learns through senses then </a:t>
            </a:r>
            <a:r>
              <a:rPr lang="en-US" sz="3600" dirty="0" smtClean="0"/>
              <a:t>reinforcements</a:t>
            </a:r>
            <a:endParaRPr lang="en-US" sz="3600" dirty="0"/>
          </a:p>
          <a:p>
            <a:pPr marL="742950" lvl="0" indent="-742950">
              <a:buFont typeface="+mj-lt"/>
              <a:buAutoNum type="alphaUcPeriod"/>
            </a:pPr>
            <a:r>
              <a:rPr lang="en-US" sz="3600" dirty="0"/>
              <a:t>Past experiences being witnessed to effect greatly how a person will react 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3600" dirty="0"/>
              <a:t>Immediate Gratification vs. Delayed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3600" dirty="0"/>
              <a:t>Empathy Based Motivation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3600" dirty="0"/>
              <a:t>5 stages of change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6122895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The Five Stages of Change</a:t>
            </a:r>
          </a:p>
          <a:p>
            <a:pPr marL="742950" indent="-742950">
              <a:buFont typeface="+mj-lt"/>
              <a:buAutoNum type="alphaUcPeriod"/>
            </a:pPr>
            <a:endParaRPr lang="en-US" sz="3600" dirty="0"/>
          </a:p>
          <a:p>
            <a:pPr marL="1200150" lvl="1" indent="-742950">
              <a:buFont typeface="+mj-lt"/>
              <a:buAutoNum type="alphaUcPeriod"/>
            </a:pPr>
            <a:r>
              <a:rPr lang="en-US" sz="3600" dirty="0" err="1" smtClean="0"/>
              <a:t>Precontemplation</a:t>
            </a:r>
            <a:endParaRPr lang="en-US" sz="3600" dirty="0" smtClean="0"/>
          </a:p>
          <a:p>
            <a:pPr marL="1200150" lvl="1" indent="-742950">
              <a:buFont typeface="+mj-lt"/>
              <a:buAutoNum type="alphaUcPeriod"/>
            </a:pPr>
            <a:r>
              <a:rPr lang="en-US" sz="3600" dirty="0" smtClean="0"/>
              <a:t>Contemplation</a:t>
            </a:r>
          </a:p>
          <a:p>
            <a:pPr marL="1200150" lvl="1" indent="-742950">
              <a:buFont typeface="+mj-lt"/>
              <a:buAutoNum type="alphaUcPeriod"/>
            </a:pPr>
            <a:r>
              <a:rPr lang="en-US" sz="3600" dirty="0" smtClean="0"/>
              <a:t>Preparation</a:t>
            </a:r>
          </a:p>
          <a:p>
            <a:pPr marL="1200150" lvl="1" indent="-742950">
              <a:buFont typeface="+mj-lt"/>
              <a:buAutoNum type="alphaUcPeriod"/>
            </a:pPr>
            <a:r>
              <a:rPr lang="en-US" sz="3600" dirty="0" smtClean="0"/>
              <a:t>Action</a:t>
            </a:r>
          </a:p>
          <a:p>
            <a:pPr marL="1200150" lvl="1" indent="-742950">
              <a:buFont typeface="+mj-lt"/>
              <a:buAutoNum type="alphaUcPeriod"/>
            </a:pPr>
            <a:r>
              <a:rPr lang="en-US" sz="3600" dirty="0" smtClean="0"/>
              <a:t>Maintenance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76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baseline="30000" dirty="0" smtClean="0"/>
              <a:t>3</a:t>
            </a:r>
            <a:r>
              <a:rPr lang="en-US" sz="2400" b="1" baseline="30000" dirty="0"/>
              <a:t> </a:t>
            </a:r>
            <a:r>
              <a:rPr lang="en-US" sz="2400" dirty="0"/>
              <a:t>Don’t be selfish; don’t try to impress others. </a:t>
            </a:r>
            <a:r>
              <a:rPr lang="en-US" sz="2400" dirty="0" smtClean="0"/>
              <a:t> Be </a:t>
            </a:r>
            <a:r>
              <a:rPr lang="en-US" sz="2400" dirty="0"/>
              <a:t>humble, thinking of others as better than yourselves. </a:t>
            </a:r>
            <a:r>
              <a:rPr lang="en-US" sz="2400" b="1" baseline="30000" dirty="0"/>
              <a:t>4 </a:t>
            </a:r>
            <a:r>
              <a:rPr lang="en-US" sz="2400" dirty="0"/>
              <a:t>Don’t look out only for your own interests, but take an interest in others, too.</a:t>
            </a:r>
          </a:p>
          <a:p>
            <a:r>
              <a:rPr lang="en-US" sz="2400" b="1" baseline="30000" dirty="0"/>
              <a:t>5 </a:t>
            </a:r>
            <a:r>
              <a:rPr lang="en-US" sz="2400" dirty="0"/>
              <a:t>You must have the same attitude that Christ Jesus had.</a:t>
            </a:r>
          </a:p>
          <a:p>
            <a:r>
              <a:rPr lang="en-US" sz="2400" b="1" baseline="30000" dirty="0" smtClean="0"/>
              <a:t>6 </a:t>
            </a:r>
            <a:r>
              <a:rPr lang="en-US" sz="2400" dirty="0" smtClean="0"/>
              <a:t>Though he was God, he did not think of equality with God as something to cling to.</a:t>
            </a:r>
            <a:r>
              <a:rPr lang="en-US" sz="2400" b="1" baseline="30000" dirty="0" smtClean="0"/>
              <a:t>7 </a:t>
            </a:r>
            <a:r>
              <a:rPr lang="en-US" sz="2400" dirty="0" smtClean="0"/>
              <a:t>Instead, he gave up his divine privileges; he took the humble position of a slave and was born as a human being.  When he appeared in human form,</a:t>
            </a:r>
            <a:r>
              <a:rPr lang="en-US" sz="2400" b="1" baseline="30000" dirty="0" smtClean="0"/>
              <a:t>8 </a:t>
            </a:r>
            <a:r>
              <a:rPr lang="en-US" sz="2400" dirty="0" smtClean="0"/>
              <a:t> he humbled himself in obedience to God and died a criminal’s death on a cross. </a:t>
            </a:r>
            <a:r>
              <a:rPr lang="en-US" sz="2400" b="1" baseline="30000" dirty="0" smtClean="0"/>
              <a:t>9 </a:t>
            </a:r>
            <a:r>
              <a:rPr lang="en-US" sz="2400" dirty="0" smtClean="0"/>
              <a:t>Therefore, God elevated him to the place of highest honor and gave him the name above all other names, </a:t>
            </a:r>
            <a:r>
              <a:rPr lang="en-US" sz="2400" b="1" baseline="30000" dirty="0" smtClean="0"/>
              <a:t>10 </a:t>
            </a:r>
            <a:r>
              <a:rPr lang="en-US" sz="2400" dirty="0" smtClean="0"/>
              <a:t>that at the name of Jesus every knee should bow, in heaven and on earth and under the earth, </a:t>
            </a:r>
            <a:r>
              <a:rPr lang="en-US" sz="2400" b="1" baseline="30000" dirty="0" smtClean="0"/>
              <a:t>11 </a:t>
            </a:r>
            <a:r>
              <a:rPr lang="en-US" sz="2400" dirty="0" smtClean="0"/>
              <a:t>and every tongue declare that Jesus Christ is Lord, to the glory of God the Father.</a:t>
            </a:r>
          </a:p>
          <a:p>
            <a:endParaRPr lang="en-US" sz="2400" dirty="0" smtClean="0"/>
          </a:p>
          <a:p>
            <a:r>
              <a:rPr lang="en-US" sz="2400" dirty="0" smtClean="0"/>
              <a:t>Philippians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95315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458200" cy="6691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Humility</a:t>
            </a:r>
          </a:p>
          <a:p>
            <a:endParaRPr lang="en-US" sz="4000" dirty="0"/>
          </a:p>
          <a:p>
            <a:pPr marL="1200150" lvl="1" indent="-742950">
              <a:buFont typeface="+mj-lt"/>
              <a:buAutoNum type="alphaUcPeriod"/>
            </a:pPr>
            <a:r>
              <a:rPr lang="en-US" sz="4000" dirty="0"/>
              <a:t>Being able to communicate regardless of social status</a:t>
            </a:r>
          </a:p>
          <a:p>
            <a:pPr marL="1200150" lvl="1" indent="-742950">
              <a:buFont typeface="+mj-lt"/>
              <a:buAutoNum type="alphaUcPeriod"/>
            </a:pPr>
            <a:r>
              <a:rPr lang="en-US" sz="4000" dirty="0"/>
              <a:t>Talking up someone instead of talking down</a:t>
            </a:r>
          </a:p>
          <a:p>
            <a:pPr marL="1200150" lvl="1" indent="-742950">
              <a:buFont typeface="+mj-lt"/>
              <a:buAutoNum type="alphaUcPeriod"/>
            </a:pPr>
            <a:r>
              <a:rPr lang="en-US" sz="4000" dirty="0"/>
              <a:t>Finding interests in others regardless of what their interests may be. 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5344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Building the relationship</a:t>
            </a:r>
          </a:p>
          <a:p>
            <a:endParaRPr lang="en-US" sz="3600" dirty="0"/>
          </a:p>
          <a:p>
            <a:pPr marL="1200150" lvl="1" indent="-742950">
              <a:buFont typeface="+mj-lt"/>
              <a:buAutoNum type="alphaUcPeriod"/>
            </a:pPr>
            <a:r>
              <a:rPr lang="en-US" sz="3600" dirty="0"/>
              <a:t>Building rapport</a:t>
            </a:r>
          </a:p>
          <a:p>
            <a:pPr marL="1200150" lvl="1" indent="-742950">
              <a:buFont typeface="+mj-lt"/>
              <a:buAutoNum type="alphaUcPeriod"/>
            </a:pPr>
            <a:r>
              <a:rPr lang="en-US" sz="3600" dirty="0"/>
              <a:t>Understanding non-verbal communication </a:t>
            </a:r>
          </a:p>
          <a:p>
            <a:pPr marL="1200150" lvl="1" indent="-742950">
              <a:buFont typeface="+mj-lt"/>
              <a:buAutoNum type="alphaUcPeriod"/>
            </a:pPr>
            <a:r>
              <a:rPr lang="en-US" sz="3600" dirty="0"/>
              <a:t>Understanding when is the right moment to discuss change</a:t>
            </a:r>
          </a:p>
          <a:p>
            <a:pPr marL="1200150" lvl="1" indent="-742950">
              <a:buFont typeface="+mj-lt"/>
              <a:buAutoNum type="alphaUcPeriod"/>
            </a:pPr>
            <a:r>
              <a:rPr lang="en-US" sz="3600" dirty="0"/>
              <a:t>Situations that provide the most opportunity to discuss change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61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The </a:t>
            </a:r>
            <a:r>
              <a:rPr lang="en-US" sz="5400" dirty="0"/>
              <a:t>witnessing </a:t>
            </a:r>
            <a:r>
              <a:rPr lang="en-US" sz="5400" dirty="0" smtClean="0"/>
              <a:t>conversation</a:t>
            </a:r>
          </a:p>
          <a:p>
            <a:endParaRPr lang="en-US" sz="3600" dirty="0"/>
          </a:p>
          <a:p>
            <a:pPr marL="1200150" lvl="1" indent="-742950">
              <a:buFont typeface="+mj-lt"/>
              <a:buAutoNum type="alphaUcPeriod"/>
            </a:pPr>
            <a:r>
              <a:rPr lang="en-US" sz="3600" dirty="0"/>
              <a:t>Allowing others to self-realize</a:t>
            </a:r>
          </a:p>
          <a:p>
            <a:pPr marL="1200150" lvl="1" indent="-742950">
              <a:buFont typeface="+mj-lt"/>
              <a:buAutoNum type="alphaUcPeriod"/>
            </a:pPr>
            <a:r>
              <a:rPr lang="en-US" sz="3600" dirty="0"/>
              <a:t>Being a guide </a:t>
            </a:r>
          </a:p>
          <a:p>
            <a:pPr marL="1200150" lvl="1" indent="-742950">
              <a:buFont typeface="+mj-lt"/>
              <a:buAutoNum type="alphaUcPeriod"/>
            </a:pPr>
            <a:r>
              <a:rPr lang="en-US" sz="3600" dirty="0"/>
              <a:t>Understanding the severity and length of the conversation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534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/>
              <a:t>24 </a:t>
            </a:r>
            <a:r>
              <a:rPr lang="en-US" sz="3200" dirty="0"/>
              <a:t>Then Jesus said to his disciples, “If any of you wants to be my follower, you must give up your own way, take up your cross, and follow me. </a:t>
            </a:r>
            <a:r>
              <a:rPr lang="en-US" sz="3200" b="1" baseline="30000" dirty="0"/>
              <a:t>25 </a:t>
            </a:r>
            <a:r>
              <a:rPr lang="en-US" sz="3200" dirty="0"/>
              <a:t>If you try to hang on to your life, you will lose it. But if you give up your life for my sake, you will save it</a:t>
            </a:r>
            <a:r>
              <a:rPr lang="en-US" sz="3200" dirty="0" smtClean="0"/>
              <a:t>.”</a:t>
            </a:r>
          </a:p>
          <a:p>
            <a:endParaRPr lang="en-US" sz="3200" dirty="0"/>
          </a:p>
          <a:p>
            <a:r>
              <a:rPr lang="en-US" sz="3200" dirty="0" smtClean="0"/>
              <a:t>Matthew 16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129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Psychology in Christianity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Smyth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in Christianity</dc:title>
  <dc:creator>michaelowens</dc:creator>
  <cp:lastModifiedBy>michaelowens</cp:lastModifiedBy>
  <cp:revision>1</cp:revision>
  <dcterms:created xsi:type="dcterms:W3CDTF">2018-05-12T23:15:14Z</dcterms:created>
  <dcterms:modified xsi:type="dcterms:W3CDTF">2018-05-13T00:15:52Z</dcterms:modified>
</cp:coreProperties>
</file>