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290" r:id="rId4"/>
    <p:sldId id="291" r:id="rId5"/>
    <p:sldId id="292" r:id="rId6"/>
    <p:sldId id="289"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7" d="100"/>
          <a:sy n="67" d="100"/>
        </p:scale>
        <p:origin x="56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5/26/2019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5/26/2019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5/26/2019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5/26/2019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5/26/2019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5/26/2019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5/26/2019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DF3A3-2BE0-4B28-A53A-A5AAD8C87845}"/>
              </a:ext>
            </a:extLst>
          </p:cNvPr>
          <p:cNvSpPr>
            <a:spLocks noGrp="1"/>
          </p:cNvSpPr>
          <p:nvPr>
            <p:ph type="ctrTitle"/>
          </p:nvPr>
        </p:nvSpPr>
        <p:spPr/>
        <p:txBody>
          <a:bodyPr/>
          <a:lstStyle/>
          <a:p>
            <a:r>
              <a:rPr lang="en-US" dirty="0"/>
              <a:t>Body</a:t>
            </a:r>
          </a:p>
        </p:txBody>
      </p:sp>
      <p:sp>
        <p:nvSpPr>
          <p:cNvPr id="3" name="Subtitle 2">
            <a:extLst>
              <a:ext uri="{FF2B5EF4-FFF2-40B4-BE49-F238E27FC236}">
                <a16:creationId xmlns:a16="http://schemas.microsoft.com/office/drawing/2014/main" id="{4884BB46-F606-40F9-ACEE-904BED63367A}"/>
              </a:ext>
            </a:extLst>
          </p:cNvPr>
          <p:cNvSpPr>
            <a:spLocks noGrp="1"/>
          </p:cNvSpPr>
          <p:nvPr>
            <p:ph type="subTitle" idx="1"/>
          </p:nvPr>
        </p:nvSpPr>
        <p:spPr/>
        <p:txBody>
          <a:bodyPr/>
          <a:lstStyle/>
          <a:p>
            <a:r>
              <a:rPr lang="en-US" dirty="0"/>
              <a:t>Spiritual Formation – part 5</a:t>
            </a:r>
          </a:p>
        </p:txBody>
      </p:sp>
    </p:spTree>
    <p:extLst>
      <p:ext uri="{BB962C8B-B14F-4D97-AF65-F5344CB8AC3E}">
        <p14:creationId xmlns:p14="http://schemas.microsoft.com/office/powerpoint/2010/main" val="127853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7</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14 </a:t>
            </a:r>
            <a:r>
              <a:rPr lang="en-US" dirty="0"/>
              <a:t>We know that the law is spiritual; but I am unspiritual, sold as a slave to sin. </a:t>
            </a:r>
            <a:r>
              <a:rPr lang="en-US" b="1" baseline="30000" dirty="0"/>
              <a:t>15 </a:t>
            </a:r>
            <a:r>
              <a:rPr lang="en-US" dirty="0"/>
              <a:t>I do not understand what I do. For what I want to do I do not do, but what I hate I do. </a:t>
            </a:r>
            <a:r>
              <a:rPr lang="en-US" b="1" baseline="30000" dirty="0"/>
              <a:t>16 </a:t>
            </a:r>
            <a:r>
              <a:rPr lang="en-US" dirty="0"/>
              <a:t>And if I do what I do not want to do, I agree that the law is good. </a:t>
            </a:r>
            <a:r>
              <a:rPr lang="en-US" b="1" baseline="30000" dirty="0"/>
              <a:t>17 </a:t>
            </a:r>
            <a:r>
              <a:rPr lang="en-US" dirty="0"/>
              <a:t>As it is, it is no longer I myself who do it, but it is sin living in me. </a:t>
            </a:r>
            <a:r>
              <a:rPr lang="en-US" b="1" baseline="30000" dirty="0"/>
              <a:t>18 </a:t>
            </a:r>
            <a:r>
              <a:rPr lang="en-US" dirty="0"/>
              <a:t>For I know that good itself does not dwell in me, that is, in my sinful nature. For I have the desire to do what is good, but I cannot carry it out. </a:t>
            </a:r>
            <a:r>
              <a:rPr lang="en-US" b="1" baseline="30000" dirty="0"/>
              <a:t>19 </a:t>
            </a:r>
            <a:r>
              <a:rPr lang="en-US" dirty="0"/>
              <a:t>For I do not do the good I want to do, but the evil I do not want to do—this I keep on doing. </a:t>
            </a:r>
            <a:r>
              <a:rPr lang="en-US" b="1" baseline="30000" dirty="0"/>
              <a:t>20 </a:t>
            </a:r>
            <a:r>
              <a:rPr lang="en-US" dirty="0"/>
              <a:t>Now if I do what I do not want to do, it is no longer I who do it, but it is sin living in me that does it.</a:t>
            </a:r>
          </a:p>
        </p:txBody>
      </p:sp>
    </p:spTree>
    <p:extLst>
      <p:ext uri="{BB962C8B-B14F-4D97-AF65-F5344CB8AC3E}">
        <p14:creationId xmlns:p14="http://schemas.microsoft.com/office/powerpoint/2010/main" val="79212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7</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21 </a:t>
            </a:r>
            <a:r>
              <a:rPr lang="en-US" dirty="0"/>
              <a:t>So I find it to be a law that when I want to do right, evil lies close at hand. </a:t>
            </a:r>
            <a:r>
              <a:rPr lang="en-US" b="1" baseline="30000" dirty="0"/>
              <a:t>22 </a:t>
            </a:r>
            <a:r>
              <a:rPr lang="en-US" dirty="0"/>
              <a:t>For I delight in the law of God, in my inner being, </a:t>
            </a:r>
            <a:r>
              <a:rPr lang="en-US" b="1" baseline="30000" dirty="0"/>
              <a:t>23 </a:t>
            </a:r>
            <a:r>
              <a:rPr lang="en-US" dirty="0"/>
              <a:t>but I see in my </a:t>
            </a:r>
            <a:r>
              <a:rPr lang="en-US" b="1" dirty="0"/>
              <a:t>members</a:t>
            </a:r>
            <a:r>
              <a:rPr lang="en-US" dirty="0"/>
              <a:t> another law waging war against the law of my mind and making me captive to the law of sin that dwells in my members. </a:t>
            </a:r>
            <a:r>
              <a:rPr lang="en-US" b="1" baseline="30000" dirty="0"/>
              <a:t>24 </a:t>
            </a:r>
            <a:r>
              <a:rPr lang="en-US" dirty="0"/>
              <a:t>Wretched man that I am! Who will deliver me from this body of death? </a:t>
            </a:r>
            <a:r>
              <a:rPr lang="en-US" b="1" baseline="30000" dirty="0"/>
              <a:t>25 </a:t>
            </a:r>
            <a:r>
              <a:rPr lang="en-US" dirty="0"/>
              <a:t>Thanks be to God through Jesus Christ our Lord! </a:t>
            </a:r>
            <a:r>
              <a:rPr lang="en-US" b="1" dirty="0"/>
              <a:t>So then, I myself serve the law of God with my mind, but with my flesh I serve the law of sin.</a:t>
            </a:r>
          </a:p>
        </p:txBody>
      </p:sp>
    </p:spTree>
    <p:extLst>
      <p:ext uri="{BB962C8B-B14F-4D97-AF65-F5344CB8AC3E}">
        <p14:creationId xmlns:p14="http://schemas.microsoft.com/office/powerpoint/2010/main" val="2285836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5DEFDD1-9E55-4A24-AEF5-F1716FEC83C7}"/>
              </a:ext>
            </a:extLst>
          </p:cNvPr>
          <p:cNvPicPr>
            <a:picLocks noChangeAspect="1"/>
          </p:cNvPicPr>
          <p:nvPr/>
        </p:nvPicPr>
        <p:blipFill>
          <a:blip r:embed="rId2"/>
          <a:stretch>
            <a:fillRect/>
          </a:stretch>
        </p:blipFill>
        <p:spPr>
          <a:xfrm>
            <a:off x="2838451" y="1011804"/>
            <a:ext cx="6734174" cy="4996952"/>
          </a:xfrm>
          <a:prstGeom prst="rect">
            <a:avLst/>
          </a:prstGeom>
        </p:spPr>
      </p:pic>
    </p:spTree>
    <p:extLst>
      <p:ext uri="{BB962C8B-B14F-4D97-AF65-F5344CB8AC3E}">
        <p14:creationId xmlns:p14="http://schemas.microsoft.com/office/powerpoint/2010/main" val="1630487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8</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lnSpcReduction="10000"/>
          </a:bodyPr>
          <a:lstStyle/>
          <a:p>
            <a:pPr marL="0" indent="0">
              <a:buNone/>
            </a:pPr>
            <a:r>
              <a:rPr lang="en-US" dirty="0"/>
              <a:t>There is therefore now no condemnation for those who are in Christ Jesus. </a:t>
            </a:r>
            <a:r>
              <a:rPr lang="en-US" baseline="30000" dirty="0"/>
              <a:t>2 </a:t>
            </a:r>
            <a:r>
              <a:rPr lang="en-US" dirty="0"/>
              <a:t>For the law of the Spirit of life has set you free in Christ Jesus from the law of sin and death. </a:t>
            </a:r>
            <a:r>
              <a:rPr lang="en-US" baseline="30000" dirty="0"/>
              <a:t>3 </a:t>
            </a:r>
            <a:r>
              <a:rPr lang="en-US" dirty="0"/>
              <a:t>For God has done what the law, weakened by the flesh, could not do. By sending his own Son in the likeness of sinful flesh and for sin, he condemned sin in the flesh, </a:t>
            </a:r>
            <a:r>
              <a:rPr lang="en-US" baseline="30000" dirty="0"/>
              <a:t>4 </a:t>
            </a:r>
            <a:r>
              <a:rPr lang="en-US" dirty="0"/>
              <a:t>in order that the righteous requirement of the law might be fulfilled in us, who walk not according to the flesh but according to the Spirit. </a:t>
            </a:r>
            <a:r>
              <a:rPr lang="en-US" baseline="30000" dirty="0"/>
              <a:t>5 </a:t>
            </a:r>
            <a:r>
              <a:rPr lang="en-US" dirty="0"/>
              <a:t>For those who live according to the flesh set their minds on the things of the flesh, but those who live according to the Spirit set their minds on the things of the Spirit. </a:t>
            </a:r>
            <a:r>
              <a:rPr lang="en-US" baseline="30000" dirty="0"/>
              <a:t>6 </a:t>
            </a:r>
            <a:r>
              <a:rPr lang="en-US" dirty="0"/>
              <a:t>For to set the mind on the flesh is death, but to set the mind on the Spirit is life and peace. </a:t>
            </a:r>
            <a:r>
              <a:rPr lang="en-US" baseline="30000" dirty="0"/>
              <a:t>7 </a:t>
            </a:r>
            <a:r>
              <a:rPr lang="en-US" dirty="0"/>
              <a:t>For the mind that is set on the flesh is hostile to God, for it does not submit to God's law; indeed, it cannot. </a:t>
            </a:r>
            <a:r>
              <a:rPr lang="en-US" baseline="30000" dirty="0"/>
              <a:t>8 </a:t>
            </a:r>
            <a:r>
              <a:rPr lang="en-US" dirty="0"/>
              <a:t>Those who are in the flesh cannot please God.</a:t>
            </a:r>
          </a:p>
        </p:txBody>
      </p:sp>
    </p:spTree>
    <p:extLst>
      <p:ext uri="{BB962C8B-B14F-4D97-AF65-F5344CB8AC3E}">
        <p14:creationId xmlns:p14="http://schemas.microsoft.com/office/powerpoint/2010/main" val="3367490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8</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fontScale="92500" lnSpcReduction="20000"/>
          </a:bodyPr>
          <a:lstStyle/>
          <a:p>
            <a:pPr marL="0" indent="0">
              <a:buNone/>
            </a:pPr>
            <a:r>
              <a:rPr lang="en-US" b="1" baseline="30000" dirty="0"/>
              <a:t>9 </a:t>
            </a:r>
            <a:r>
              <a:rPr lang="en-US" dirty="0"/>
              <a:t>You, however, are not in the flesh but in the Spirit, if in fact the Spirit of God dwells in you. Anyone who does not have the Spirit of Christ does not belong to him. </a:t>
            </a:r>
            <a:r>
              <a:rPr lang="en-US" b="1" baseline="30000" dirty="0"/>
              <a:t>10 </a:t>
            </a:r>
            <a:r>
              <a:rPr lang="en-US" dirty="0"/>
              <a:t>But if Christ is in you, although the body is dead because of sin, the Spirit is life because of righteousness. </a:t>
            </a:r>
            <a:r>
              <a:rPr lang="en-US" b="1" baseline="30000" dirty="0"/>
              <a:t>11 </a:t>
            </a:r>
            <a:r>
              <a:rPr lang="en-US" dirty="0"/>
              <a:t>If the Spirit of him who raised Jesus from the dead dwells in you, he who raised Christ Jesus from the dead will also give life to your mortal bodies through his Spirit who dwells in you.</a:t>
            </a:r>
          </a:p>
          <a:p>
            <a:pPr marL="0" indent="0">
              <a:buNone/>
            </a:pPr>
            <a:r>
              <a:rPr lang="en-US" b="1" baseline="30000" dirty="0"/>
              <a:t>12 </a:t>
            </a:r>
            <a:r>
              <a:rPr lang="en-US" dirty="0"/>
              <a:t>So then, brothers, we are debtors, not to the flesh, to live according to the flesh. </a:t>
            </a:r>
            <a:r>
              <a:rPr lang="en-US" b="1" baseline="30000" dirty="0"/>
              <a:t>13 </a:t>
            </a:r>
            <a:r>
              <a:rPr lang="en-US" dirty="0"/>
              <a:t>For if you live according to the flesh you will die, but if by the Spirit you put to death the deeds of the body, you will live. </a:t>
            </a:r>
            <a:r>
              <a:rPr lang="en-US" b="1" baseline="30000" dirty="0"/>
              <a:t>14 </a:t>
            </a:r>
            <a:r>
              <a:rPr lang="en-US" dirty="0"/>
              <a:t>For all who are led by the Spirit of God are sons of God. </a:t>
            </a:r>
            <a:r>
              <a:rPr lang="en-US" b="1" baseline="30000" dirty="0"/>
              <a:t>15 </a:t>
            </a:r>
            <a:r>
              <a:rPr lang="en-US" dirty="0"/>
              <a:t>For you did not receive the spirit of slavery to fall back into fear, but you have received the Spirit of adoption as sons, by whom we cry, “Abba! Father!” </a:t>
            </a:r>
            <a:r>
              <a:rPr lang="en-US" b="1" baseline="30000" dirty="0"/>
              <a:t>16 </a:t>
            </a:r>
            <a:r>
              <a:rPr lang="en-US" dirty="0"/>
              <a:t>The Spirit himself bears witness with our spirit that we are children of God, </a:t>
            </a:r>
            <a:r>
              <a:rPr lang="en-US" b="1" baseline="30000" dirty="0"/>
              <a:t>17 </a:t>
            </a:r>
            <a:r>
              <a:rPr lang="en-US" dirty="0"/>
              <a:t>and if children, then heirs—heirs of God and fellow heirs with Christ, provided we suffer with him in order that we may also be glorified with him.</a:t>
            </a:r>
          </a:p>
        </p:txBody>
      </p:sp>
    </p:spTree>
    <p:extLst>
      <p:ext uri="{BB962C8B-B14F-4D97-AF65-F5344CB8AC3E}">
        <p14:creationId xmlns:p14="http://schemas.microsoft.com/office/powerpoint/2010/main" val="4287038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12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dirty="0"/>
              <a:t> </a:t>
            </a:r>
            <a:r>
              <a:rPr lang="en-US" dirty="0"/>
              <a:t>I appeal to you therefore, brothers, by the mercies of God, to present your bodies as a living sacrifice, holy and acceptable to God, which is your spiritual worship. </a:t>
            </a:r>
            <a:r>
              <a:rPr lang="en-US" b="1" baseline="30000" dirty="0"/>
              <a:t>2 </a:t>
            </a:r>
            <a:r>
              <a:rPr lang="en-US" dirty="0"/>
              <a:t>Do not be conformed to this world, but be transformed by the renewal of your mind, that by testing you may discern what is the will of God, what is good and acceptable and perfect.</a:t>
            </a:r>
          </a:p>
        </p:txBody>
      </p:sp>
    </p:spTree>
    <p:extLst>
      <p:ext uri="{BB962C8B-B14F-4D97-AF65-F5344CB8AC3E}">
        <p14:creationId xmlns:p14="http://schemas.microsoft.com/office/powerpoint/2010/main" val="1759543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12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3 </a:t>
            </a:r>
            <a:r>
              <a:rPr lang="en-US" dirty="0"/>
              <a:t>For by the grace given to me I say to everyone among you not to think of himself more highly than he ought to think, but to </a:t>
            </a:r>
            <a:r>
              <a:rPr lang="en-US" b="1" dirty="0"/>
              <a:t>think with sober judgment</a:t>
            </a:r>
            <a:r>
              <a:rPr lang="en-US" dirty="0"/>
              <a:t>, each according to the measure of faith that God has assigned. </a:t>
            </a:r>
          </a:p>
        </p:txBody>
      </p:sp>
    </p:spTree>
    <p:extLst>
      <p:ext uri="{BB962C8B-B14F-4D97-AF65-F5344CB8AC3E}">
        <p14:creationId xmlns:p14="http://schemas.microsoft.com/office/powerpoint/2010/main" val="2230035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12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4 </a:t>
            </a:r>
            <a:r>
              <a:rPr lang="en-US" dirty="0"/>
              <a:t>For as in one body we have many members, and the members do not all have the same function, </a:t>
            </a:r>
            <a:r>
              <a:rPr lang="en-US" b="1" baseline="30000" dirty="0"/>
              <a:t>5 </a:t>
            </a:r>
            <a:r>
              <a:rPr lang="en-US" dirty="0"/>
              <a:t>so we, though many, are one body in Christ, and individually members one of another. </a:t>
            </a:r>
            <a:r>
              <a:rPr lang="en-US" b="1" baseline="30000" dirty="0"/>
              <a:t>6 </a:t>
            </a:r>
            <a:r>
              <a:rPr lang="en-US" dirty="0"/>
              <a:t>Having gifts that differ according to the grace given to us, let us use them: if prophecy, in proportion to our faith; </a:t>
            </a:r>
            <a:r>
              <a:rPr lang="en-US" b="1" baseline="30000" dirty="0"/>
              <a:t>7 </a:t>
            </a:r>
            <a:r>
              <a:rPr lang="en-US" dirty="0"/>
              <a:t>if service, in our serving; the one who teaches, in his teaching; </a:t>
            </a:r>
            <a:r>
              <a:rPr lang="en-US" b="1" baseline="30000" dirty="0"/>
              <a:t>8 </a:t>
            </a:r>
            <a:r>
              <a:rPr lang="en-US" dirty="0"/>
              <a:t>the one who exhorts, in his exhortation; the one who contributes, in generosity; the one who leads, with zeal; the one who does acts of mercy, with cheerfulness.</a:t>
            </a:r>
          </a:p>
        </p:txBody>
      </p:sp>
    </p:spTree>
    <p:extLst>
      <p:ext uri="{BB962C8B-B14F-4D97-AF65-F5344CB8AC3E}">
        <p14:creationId xmlns:p14="http://schemas.microsoft.com/office/powerpoint/2010/main" val="3603914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12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9 </a:t>
            </a:r>
            <a:r>
              <a:rPr lang="en-US" dirty="0"/>
              <a:t>Let love be genuine. Abhor what is evil; hold fast to what is good. </a:t>
            </a:r>
            <a:r>
              <a:rPr lang="en-US" b="1" baseline="30000" dirty="0"/>
              <a:t>10 </a:t>
            </a:r>
            <a:r>
              <a:rPr lang="en-US" dirty="0"/>
              <a:t>Love one another with brotherly affection. Outdo one another in showing honor. </a:t>
            </a:r>
            <a:r>
              <a:rPr lang="en-US" b="1" baseline="30000" dirty="0"/>
              <a:t>11 </a:t>
            </a:r>
            <a:r>
              <a:rPr lang="en-US" dirty="0"/>
              <a:t>Do not be slothful in zeal, be fervent in spirit, serve the Lord. </a:t>
            </a:r>
            <a:r>
              <a:rPr lang="en-US" b="1" baseline="30000" dirty="0"/>
              <a:t>12 </a:t>
            </a:r>
            <a:r>
              <a:rPr lang="en-US" dirty="0"/>
              <a:t>Rejoice in hope, be patient in tribulation, be constant in prayer. </a:t>
            </a:r>
            <a:r>
              <a:rPr lang="en-US" b="1" baseline="30000" dirty="0"/>
              <a:t>13 </a:t>
            </a:r>
            <a:r>
              <a:rPr lang="en-US" dirty="0"/>
              <a:t>Contribute to the needs of the saints and seek to show hospitality.</a:t>
            </a:r>
          </a:p>
          <a:p>
            <a:pPr marL="0" indent="0">
              <a:buNone/>
            </a:pPr>
            <a:endParaRPr lang="en-US" dirty="0"/>
          </a:p>
        </p:txBody>
      </p:sp>
    </p:spTree>
    <p:extLst>
      <p:ext uri="{BB962C8B-B14F-4D97-AF65-F5344CB8AC3E}">
        <p14:creationId xmlns:p14="http://schemas.microsoft.com/office/powerpoint/2010/main" val="29658588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12</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14 </a:t>
            </a:r>
            <a:r>
              <a:rPr lang="en-US" dirty="0"/>
              <a:t>Bless those who persecute you; bless and do not curse them. </a:t>
            </a:r>
            <a:r>
              <a:rPr lang="en-US" b="1" baseline="30000" dirty="0"/>
              <a:t>15 </a:t>
            </a:r>
            <a:r>
              <a:rPr lang="en-US" dirty="0"/>
              <a:t>Rejoice with those who rejoice, weep with those who weep. </a:t>
            </a:r>
            <a:r>
              <a:rPr lang="en-US" b="1" baseline="30000" dirty="0"/>
              <a:t>16 </a:t>
            </a:r>
            <a:r>
              <a:rPr lang="en-US" dirty="0"/>
              <a:t>Live in harmony with one another. Do not be haughty, but associate with the lowly. Never be wise in your own sight. </a:t>
            </a:r>
            <a:r>
              <a:rPr lang="en-US" b="1" baseline="30000" dirty="0"/>
              <a:t>17 </a:t>
            </a:r>
            <a:r>
              <a:rPr lang="en-US" dirty="0"/>
              <a:t>Repay no one evil for evil, but give thought to do what is honorable in the sight of all. </a:t>
            </a:r>
            <a:r>
              <a:rPr lang="en-US" b="1" baseline="30000" dirty="0"/>
              <a:t>18 </a:t>
            </a:r>
            <a:r>
              <a:rPr lang="en-US" dirty="0"/>
              <a:t>If possible, so far as it depends on you, live peaceably with all. </a:t>
            </a:r>
            <a:r>
              <a:rPr lang="en-US" b="1" baseline="30000" dirty="0"/>
              <a:t>19 </a:t>
            </a:r>
            <a:r>
              <a:rPr lang="en-US" dirty="0"/>
              <a:t>Beloved, never avenge yourselves, but leave it to the wrath of God, for it is written, “Vengeance is mine, I will repay, says the Lord.” </a:t>
            </a:r>
            <a:r>
              <a:rPr lang="en-US" b="1" baseline="30000" dirty="0"/>
              <a:t>20 </a:t>
            </a:r>
            <a:r>
              <a:rPr lang="en-US" dirty="0"/>
              <a:t>To the contrary, “if your enemy is hungry, feed him; if he is thirsty, give him something to drink; for by so doing you will heap burning coals on his head.” </a:t>
            </a:r>
            <a:r>
              <a:rPr lang="en-US" b="1" baseline="30000" dirty="0"/>
              <a:t>21 </a:t>
            </a:r>
            <a:r>
              <a:rPr lang="en-US" dirty="0"/>
              <a:t>Do not be overcome by evil, but overcome evil with good.</a:t>
            </a:r>
          </a:p>
        </p:txBody>
      </p:sp>
    </p:spTree>
    <p:extLst>
      <p:ext uri="{BB962C8B-B14F-4D97-AF65-F5344CB8AC3E}">
        <p14:creationId xmlns:p14="http://schemas.microsoft.com/office/powerpoint/2010/main" val="282898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9C253-B289-4005-9A9E-263165C967EE}"/>
              </a:ext>
            </a:extLst>
          </p:cNvPr>
          <p:cNvSpPr>
            <a:spLocks noGrp="1"/>
          </p:cNvSpPr>
          <p:nvPr>
            <p:ph idx="1"/>
          </p:nvPr>
        </p:nvSpPr>
        <p:spPr>
          <a:xfrm>
            <a:off x="838200" y="1209675"/>
            <a:ext cx="10515600" cy="4967288"/>
          </a:xfrm>
        </p:spPr>
        <p:txBody>
          <a:bodyPr anchor="ctr">
            <a:normAutofit/>
          </a:bodyPr>
          <a:lstStyle/>
          <a:p>
            <a:pPr marL="0" indent="0">
              <a:buNone/>
            </a:pPr>
            <a:r>
              <a:rPr lang="en-US" dirty="0"/>
              <a:t>Spiritual formation: </a:t>
            </a:r>
            <a:r>
              <a:rPr lang="en-US" i="1" dirty="0"/>
              <a:t>Spirit-driven process of forming the inner world of the human self in such a way that it becomes like the inner being of Christ himself.</a:t>
            </a:r>
          </a:p>
        </p:txBody>
      </p:sp>
    </p:spTree>
    <p:extLst>
      <p:ext uri="{BB962C8B-B14F-4D97-AF65-F5344CB8AC3E}">
        <p14:creationId xmlns:p14="http://schemas.microsoft.com/office/powerpoint/2010/main" val="2309276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609600" y="361950"/>
            <a:ext cx="10744200" cy="5815013"/>
          </a:xfrm>
        </p:spPr>
        <p:txBody>
          <a:bodyPr anchor="ctr">
            <a:normAutofit/>
          </a:bodyPr>
          <a:lstStyle/>
          <a:p>
            <a:pPr marL="514350" indent="-514350">
              <a:buAutoNum type="arabicPeriod"/>
            </a:pPr>
            <a:r>
              <a:rPr lang="en-US" dirty="0"/>
              <a:t>Release our body to God</a:t>
            </a:r>
          </a:p>
          <a:p>
            <a:pPr marL="514350" indent="-514350">
              <a:buAutoNum type="arabicPeriod"/>
            </a:pPr>
            <a:r>
              <a:rPr lang="en-US" dirty="0"/>
              <a:t>No longer idolize your body – </a:t>
            </a:r>
            <a:r>
              <a:rPr lang="en-US" i="1" dirty="0"/>
              <a:t>it is no longer ultimate concern</a:t>
            </a:r>
            <a:endParaRPr lang="en-US" dirty="0"/>
          </a:p>
          <a:p>
            <a:pPr marL="514350" indent="-514350">
              <a:buAutoNum type="arabicPeriod"/>
            </a:pPr>
            <a:r>
              <a:rPr lang="en-US" dirty="0"/>
              <a:t>Do not misuse your body</a:t>
            </a:r>
          </a:p>
          <a:p>
            <a:pPr marL="514350" indent="-514350">
              <a:buAutoNum type="arabicPeriod"/>
            </a:pPr>
            <a:r>
              <a:rPr lang="en-US" dirty="0"/>
              <a:t>Properly honor and care for your body</a:t>
            </a:r>
          </a:p>
        </p:txBody>
      </p:sp>
    </p:spTree>
    <p:extLst>
      <p:ext uri="{BB962C8B-B14F-4D97-AF65-F5344CB8AC3E}">
        <p14:creationId xmlns:p14="http://schemas.microsoft.com/office/powerpoint/2010/main" val="2364131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8</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26 </a:t>
            </a:r>
            <a:r>
              <a:rPr lang="en-US" dirty="0"/>
              <a:t>Likewise the Spirit helps us in our weakness. For we do not know what to pray for as we ought, but the Spirit himself intercedes for us with groanings too deep for words. </a:t>
            </a:r>
            <a:r>
              <a:rPr lang="en-US" b="1" baseline="30000" dirty="0"/>
              <a:t>27 </a:t>
            </a:r>
            <a:r>
              <a:rPr lang="en-US" dirty="0"/>
              <a:t>And he who searches hearts knows what is the mind of the Spirit, because the Spirit intercedes for the saints according to the will of God. </a:t>
            </a:r>
          </a:p>
        </p:txBody>
      </p:sp>
    </p:spTree>
    <p:extLst>
      <p:ext uri="{BB962C8B-B14F-4D97-AF65-F5344CB8AC3E}">
        <p14:creationId xmlns:p14="http://schemas.microsoft.com/office/powerpoint/2010/main" val="351716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9C253-B289-4005-9A9E-263165C967EE}"/>
              </a:ext>
            </a:extLst>
          </p:cNvPr>
          <p:cNvSpPr>
            <a:spLocks noGrp="1"/>
          </p:cNvSpPr>
          <p:nvPr>
            <p:ph idx="1"/>
          </p:nvPr>
        </p:nvSpPr>
        <p:spPr>
          <a:xfrm>
            <a:off x="838200" y="365760"/>
            <a:ext cx="10515600" cy="5811203"/>
          </a:xfrm>
        </p:spPr>
        <p:txBody>
          <a:bodyPr anchor="ctr">
            <a:normAutofit/>
          </a:bodyPr>
          <a:lstStyle/>
          <a:p>
            <a:r>
              <a:rPr lang="en-US" sz="3200" dirty="0"/>
              <a:t>Thoughts</a:t>
            </a:r>
          </a:p>
          <a:p>
            <a:r>
              <a:rPr lang="en-US" sz="3200" dirty="0"/>
              <a:t>Feeling</a:t>
            </a:r>
          </a:p>
          <a:p>
            <a:r>
              <a:rPr lang="en-US" sz="3200" dirty="0"/>
              <a:t>Choice</a:t>
            </a:r>
          </a:p>
          <a:p>
            <a:r>
              <a:rPr lang="en-US" sz="3200" dirty="0"/>
              <a:t>Body</a:t>
            </a:r>
          </a:p>
          <a:p>
            <a:r>
              <a:rPr lang="en-US" sz="3200" dirty="0"/>
              <a:t>Social Context</a:t>
            </a:r>
          </a:p>
          <a:p>
            <a:r>
              <a:rPr lang="en-US" sz="3200" dirty="0"/>
              <a:t>Soul (factor that integrates all of the above to form one life)</a:t>
            </a:r>
          </a:p>
        </p:txBody>
      </p:sp>
    </p:spTree>
    <p:extLst>
      <p:ext uri="{BB962C8B-B14F-4D97-AF65-F5344CB8AC3E}">
        <p14:creationId xmlns:p14="http://schemas.microsoft.com/office/powerpoint/2010/main" val="353115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9C253-B289-4005-9A9E-263165C967EE}"/>
              </a:ext>
            </a:extLst>
          </p:cNvPr>
          <p:cNvSpPr>
            <a:spLocks noGrp="1"/>
          </p:cNvSpPr>
          <p:nvPr>
            <p:ph idx="1"/>
          </p:nvPr>
        </p:nvSpPr>
        <p:spPr>
          <a:xfrm>
            <a:off x="838200" y="365760"/>
            <a:ext cx="10515600" cy="5811203"/>
          </a:xfrm>
        </p:spPr>
        <p:txBody>
          <a:bodyPr anchor="ctr">
            <a:normAutofit fontScale="92500" lnSpcReduction="20000"/>
          </a:bodyPr>
          <a:lstStyle/>
          <a:p>
            <a:pPr marL="0" indent="0">
              <a:buNone/>
            </a:pPr>
            <a:r>
              <a:rPr lang="en-US" dirty="0"/>
              <a:t>He groped a moment in the shadows behind him and drew out a half-gallon glass jug, it’s mouth stopped with a corncob.  He drew out the cob and held out the jug to me… I took a taste.  It was a local product, as innocent of water as the inmost coal of the fire, but also mellow and fragrant.  And then I took three swallows…”Did you hear what it said?” Burley asked me, “it said good, good, good.”</a:t>
            </a:r>
          </a:p>
          <a:p>
            <a:pPr marL="0" indent="0">
              <a:buNone/>
            </a:pPr>
            <a:endParaRPr lang="en-US" dirty="0"/>
          </a:p>
          <a:p>
            <a:pPr marL="0" indent="0">
              <a:buNone/>
            </a:pPr>
            <a:r>
              <a:rPr lang="en-US" dirty="0"/>
              <a:t>He tilted the jug to his own lips and it said “Good, good.”</a:t>
            </a:r>
          </a:p>
          <a:p>
            <a:pPr marL="0" indent="0">
              <a:buNone/>
            </a:pPr>
            <a:endParaRPr lang="en-US" dirty="0"/>
          </a:p>
          <a:p>
            <a:pPr marL="0" indent="0">
              <a:buNone/>
            </a:pPr>
            <a:r>
              <a:rPr lang="en-US" dirty="0"/>
              <a:t>He handed passed me to Mark </a:t>
            </a:r>
            <a:r>
              <a:rPr lang="en-US" dirty="0" err="1"/>
              <a:t>Rowenberry</a:t>
            </a:r>
            <a:r>
              <a:rPr lang="en-US" dirty="0"/>
              <a:t> who tilted it and it said “Good, good.”…</a:t>
            </a:r>
          </a:p>
          <a:p>
            <a:pPr marL="0" indent="0">
              <a:buNone/>
            </a:pPr>
            <a:endParaRPr lang="en-US" dirty="0"/>
          </a:p>
          <a:p>
            <a:pPr marL="0" indent="0">
              <a:buNone/>
            </a:pPr>
            <a:r>
              <a:rPr lang="en-US" dirty="0"/>
              <a:t>Mr. Page handed to Julep Smallwood, who had been watching it as a cat watches a mouse, and it said “Good, good, good, good, good.”</a:t>
            </a:r>
          </a:p>
          <a:p>
            <a:pPr marL="0" indent="0">
              <a:buNone/>
            </a:pPr>
            <a:endParaRPr lang="en-US" dirty="0"/>
          </a:p>
          <a:p>
            <a:pPr marL="0" indent="0">
              <a:buNone/>
            </a:pPr>
            <a:r>
              <a:rPr lang="en-US" i="1" dirty="0"/>
              <a:t>-”</a:t>
            </a:r>
            <a:r>
              <a:rPr lang="en-US" i="1" dirty="0" err="1"/>
              <a:t>Jayber</a:t>
            </a:r>
            <a:r>
              <a:rPr lang="en-US" i="1" dirty="0"/>
              <a:t> Crow” by Wendell Berry</a:t>
            </a:r>
          </a:p>
        </p:txBody>
      </p:sp>
    </p:spTree>
    <p:extLst>
      <p:ext uri="{BB962C8B-B14F-4D97-AF65-F5344CB8AC3E}">
        <p14:creationId xmlns:p14="http://schemas.microsoft.com/office/powerpoint/2010/main" val="1300960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79C253-B289-4005-9A9E-263165C967EE}"/>
              </a:ext>
            </a:extLst>
          </p:cNvPr>
          <p:cNvSpPr>
            <a:spLocks noGrp="1"/>
          </p:cNvSpPr>
          <p:nvPr>
            <p:ph idx="1"/>
          </p:nvPr>
        </p:nvSpPr>
        <p:spPr>
          <a:xfrm>
            <a:off x="838200" y="365760"/>
            <a:ext cx="10515600" cy="5811203"/>
          </a:xfrm>
        </p:spPr>
        <p:txBody>
          <a:bodyPr anchor="ctr">
            <a:normAutofit/>
          </a:bodyPr>
          <a:lstStyle/>
          <a:p>
            <a:pPr marL="0" indent="0">
              <a:buNone/>
            </a:pPr>
            <a:r>
              <a:rPr lang="en-US" dirty="0"/>
              <a:t>I am a man who has hoped, in time, that his life, when poured out at the end, would say “Good, good, good, good” like a gallon jug of the prime local spirit.</a:t>
            </a:r>
          </a:p>
          <a:p>
            <a:pPr marL="0" indent="0">
              <a:buNone/>
            </a:pPr>
            <a:endParaRPr lang="en-US" dirty="0"/>
          </a:p>
          <a:p>
            <a:pPr marL="0" indent="0">
              <a:buNone/>
            </a:pPr>
            <a:r>
              <a:rPr lang="en-US" i="1" dirty="0"/>
              <a:t>-”</a:t>
            </a:r>
            <a:r>
              <a:rPr lang="en-US" i="1" dirty="0" err="1"/>
              <a:t>Jayber</a:t>
            </a:r>
            <a:r>
              <a:rPr lang="en-US" i="1" dirty="0"/>
              <a:t> Crow” by Wendell Berry</a:t>
            </a:r>
          </a:p>
        </p:txBody>
      </p:sp>
    </p:spTree>
    <p:extLst>
      <p:ext uri="{BB962C8B-B14F-4D97-AF65-F5344CB8AC3E}">
        <p14:creationId xmlns:p14="http://schemas.microsoft.com/office/powerpoint/2010/main" val="185130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6</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fontScale="92500" lnSpcReduction="20000"/>
          </a:bodyPr>
          <a:lstStyle/>
          <a:p>
            <a:pPr marL="0" indent="0">
              <a:buNone/>
            </a:pPr>
            <a:r>
              <a:rPr lang="en-US" dirty="0"/>
              <a:t>What shall we say, then? Shall we go on sinning so that grace may increase? </a:t>
            </a:r>
            <a:r>
              <a:rPr lang="en-US" b="1" baseline="30000" dirty="0"/>
              <a:t>2 </a:t>
            </a:r>
            <a:r>
              <a:rPr lang="en-US" dirty="0"/>
              <a:t>By no means! We are those who have died to sin; how can we live in it any longer? </a:t>
            </a:r>
            <a:r>
              <a:rPr lang="en-US" b="1" baseline="30000" dirty="0"/>
              <a:t>3 </a:t>
            </a:r>
            <a:r>
              <a:rPr lang="en-US" dirty="0"/>
              <a:t>Or don’t you know that all of us who were baptized into Christ Jesus were baptized into his death? </a:t>
            </a:r>
            <a:r>
              <a:rPr lang="en-US" b="1" baseline="30000" dirty="0"/>
              <a:t>4 </a:t>
            </a:r>
            <a:r>
              <a:rPr lang="en-US" dirty="0"/>
              <a:t>We were therefore buried with him through baptism into death in order that, just as Christ was raised from the dead through the glory of the Father, we too may live a new life.</a:t>
            </a:r>
          </a:p>
          <a:p>
            <a:pPr marL="0" indent="0">
              <a:buNone/>
            </a:pPr>
            <a:r>
              <a:rPr lang="en-US" b="1" baseline="30000" dirty="0"/>
              <a:t>5 </a:t>
            </a:r>
            <a:r>
              <a:rPr lang="en-US" dirty="0"/>
              <a:t>For if we have been united with him in a death like his, we will certainly also be united with him in a resurrection like his. </a:t>
            </a:r>
            <a:r>
              <a:rPr lang="en-US" b="1" baseline="30000" dirty="0"/>
              <a:t>6 </a:t>
            </a:r>
            <a:r>
              <a:rPr lang="en-US" dirty="0"/>
              <a:t>For we know that our old self was crucified with him so that the body ruled by sin might be done away with, that we should no longer be slaves to sin— </a:t>
            </a:r>
            <a:r>
              <a:rPr lang="en-US" b="1" baseline="30000" dirty="0"/>
              <a:t>7 </a:t>
            </a:r>
            <a:r>
              <a:rPr lang="en-US" dirty="0"/>
              <a:t>because anyone who has died has been set free from sin.</a:t>
            </a:r>
          </a:p>
          <a:p>
            <a:pPr marL="0" indent="0">
              <a:buNone/>
            </a:pPr>
            <a:r>
              <a:rPr lang="en-US" b="1" baseline="30000" dirty="0"/>
              <a:t>8 </a:t>
            </a:r>
            <a:r>
              <a:rPr lang="en-US" dirty="0"/>
              <a:t>Now if we died with Christ, we believe that we will also live with him. </a:t>
            </a:r>
            <a:r>
              <a:rPr lang="en-US" b="1" baseline="30000" dirty="0"/>
              <a:t>9 </a:t>
            </a:r>
            <a:r>
              <a:rPr lang="en-US" dirty="0"/>
              <a:t>For we know that since Christ was raised from the dead, he cannot die again; death no longer has mastery over him. </a:t>
            </a:r>
            <a:r>
              <a:rPr lang="en-US" b="1" baseline="30000" dirty="0"/>
              <a:t>10 </a:t>
            </a:r>
            <a:r>
              <a:rPr lang="en-US" dirty="0"/>
              <a:t>The death he died, he died to sin once for all; but the life he lives, he lives to God.</a:t>
            </a:r>
          </a:p>
        </p:txBody>
      </p:sp>
    </p:spTree>
    <p:extLst>
      <p:ext uri="{BB962C8B-B14F-4D97-AF65-F5344CB8AC3E}">
        <p14:creationId xmlns:p14="http://schemas.microsoft.com/office/powerpoint/2010/main" val="1470792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6</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11 </a:t>
            </a:r>
            <a:r>
              <a:rPr lang="en-US" dirty="0"/>
              <a:t>In the same way, count yourselves dead to sin but alive to God in Christ Jesus. </a:t>
            </a:r>
          </a:p>
          <a:p>
            <a:pPr marL="0" indent="0">
              <a:buNone/>
            </a:pPr>
            <a:endParaRPr lang="en-US" b="1" baseline="30000" dirty="0"/>
          </a:p>
          <a:p>
            <a:pPr marL="0" indent="0">
              <a:buNone/>
            </a:pPr>
            <a:r>
              <a:rPr lang="en-US" b="1" baseline="30000" dirty="0"/>
              <a:t>12 </a:t>
            </a:r>
            <a:r>
              <a:rPr lang="en-US" b="1" dirty="0"/>
              <a:t>Let not sin therefore reign in your mortal body, to make you obey its passions. </a:t>
            </a:r>
            <a:r>
              <a:rPr lang="en-US" b="1" baseline="30000" dirty="0"/>
              <a:t>13 </a:t>
            </a:r>
            <a:r>
              <a:rPr lang="en-US" dirty="0"/>
              <a:t>Do not present your members to sin as instruments for unrighteousness, but present yourselves to God as those who have been brought from death to life, and your members to God as instruments for righteousness. </a:t>
            </a:r>
            <a:r>
              <a:rPr lang="en-US" b="1" baseline="30000" dirty="0"/>
              <a:t>14 </a:t>
            </a:r>
            <a:r>
              <a:rPr lang="en-US" dirty="0"/>
              <a:t>For sin will have no dominion over you, since you are not under law but under grace.</a:t>
            </a:r>
          </a:p>
        </p:txBody>
      </p:sp>
    </p:spTree>
    <p:extLst>
      <p:ext uri="{BB962C8B-B14F-4D97-AF65-F5344CB8AC3E}">
        <p14:creationId xmlns:p14="http://schemas.microsoft.com/office/powerpoint/2010/main" val="36078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6</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dirty="0"/>
              <a:t>Just as you used to offer yourselves as slaves to impurity and to ever-increasing wickedness, so now offer yourselves as slaves to righteousness leading to holiness. </a:t>
            </a:r>
            <a:r>
              <a:rPr lang="en-US" b="1" baseline="30000" dirty="0"/>
              <a:t>20 </a:t>
            </a:r>
            <a:r>
              <a:rPr lang="en-US" dirty="0"/>
              <a:t>When you were slaves to sin, you were free from the control of righteousness. </a:t>
            </a:r>
            <a:r>
              <a:rPr lang="en-US" b="1" baseline="30000" dirty="0"/>
              <a:t>21 </a:t>
            </a:r>
            <a:r>
              <a:rPr lang="en-US" dirty="0"/>
              <a:t>What benefit did you reap at that time from the things you are now ashamed of? Those things result in death! </a:t>
            </a:r>
            <a:r>
              <a:rPr lang="en-US" b="1" baseline="30000" dirty="0"/>
              <a:t>22 </a:t>
            </a:r>
            <a:r>
              <a:rPr lang="en-US" dirty="0"/>
              <a:t>But now that you have been set free from sin and have become slaves of God, the benefit you reap leads to holiness, and the result is eternal life. </a:t>
            </a:r>
            <a:r>
              <a:rPr lang="en-US" b="1" baseline="30000" dirty="0"/>
              <a:t>23 </a:t>
            </a:r>
            <a:r>
              <a:rPr lang="en-US" dirty="0"/>
              <a:t>For the wages of sin is death, but the gift of God is eternal life in Christ Jesus our Lord.</a:t>
            </a:r>
          </a:p>
        </p:txBody>
      </p:sp>
    </p:spTree>
    <p:extLst>
      <p:ext uri="{BB962C8B-B14F-4D97-AF65-F5344CB8AC3E}">
        <p14:creationId xmlns:p14="http://schemas.microsoft.com/office/powerpoint/2010/main" val="89855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C5FB-A24D-49E6-9039-A7D7D594D059}"/>
              </a:ext>
            </a:extLst>
          </p:cNvPr>
          <p:cNvSpPr>
            <a:spLocks noGrp="1"/>
          </p:cNvSpPr>
          <p:nvPr>
            <p:ph type="title"/>
          </p:nvPr>
        </p:nvSpPr>
        <p:spPr>
          <a:xfrm>
            <a:off x="838200" y="365125"/>
            <a:ext cx="10515600" cy="874395"/>
          </a:xfrm>
        </p:spPr>
        <p:txBody>
          <a:bodyPr>
            <a:normAutofit/>
          </a:bodyPr>
          <a:lstStyle/>
          <a:p>
            <a:r>
              <a:rPr lang="en-US" sz="3200" dirty="0"/>
              <a:t>Romans 7</a:t>
            </a:r>
          </a:p>
        </p:txBody>
      </p:sp>
      <p:sp>
        <p:nvSpPr>
          <p:cNvPr id="3" name="Content Placeholder 2">
            <a:extLst>
              <a:ext uri="{FF2B5EF4-FFF2-40B4-BE49-F238E27FC236}">
                <a16:creationId xmlns:a16="http://schemas.microsoft.com/office/drawing/2014/main" id="{091C73CE-E049-4FFE-9F74-063FF4F61946}"/>
              </a:ext>
            </a:extLst>
          </p:cNvPr>
          <p:cNvSpPr>
            <a:spLocks noGrp="1"/>
          </p:cNvSpPr>
          <p:nvPr>
            <p:ph idx="1"/>
          </p:nvPr>
        </p:nvSpPr>
        <p:spPr>
          <a:xfrm>
            <a:off x="838200" y="1239520"/>
            <a:ext cx="10515600" cy="4937443"/>
          </a:xfrm>
        </p:spPr>
        <p:txBody>
          <a:bodyPr anchor="ctr">
            <a:normAutofit/>
          </a:bodyPr>
          <a:lstStyle/>
          <a:p>
            <a:pPr marL="0" indent="0">
              <a:buNone/>
            </a:pPr>
            <a:r>
              <a:rPr lang="en-US" b="1" baseline="30000" dirty="0"/>
              <a:t>4 </a:t>
            </a:r>
            <a:r>
              <a:rPr lang="en-US" dirty="0"/>
              <a:t>So, my brothers and sisters, you also died to the law through the body of Christ, that you might belong to another, to him who was raised from the dead, in order that we might bear fruit for God. </a:t>
            </a:r>
            <a:r>
              <a:rPr lang="en-US" b="1" baseline="30000" dirty="0"/>
              <a:t>5 </a:t>
            </a:r>
            <a:r>
              <a:rPr lang="en-US" dirty="0"/>
              <a:t>For when we were in the realm of the flesh, the sinful passions aroused by the law were at work in us, so that we bore fruit for death. </a:t>
            </a:r>
            <a:r>
              <a:rPr lang="en-US" b="1" baseline="30000" dirty="0"/>
              <a:t>6 </a:t>
            </a:r>
            <a:r>
              <a:rPr lang="en-US" dirty="0"/>
              <a:t>But now, by dying to what once bound us, we have been released from the law so that we serve in the new way of the Spirit, and not in the old way of the written code.</a:t>
            </a:r>
          </a:p>
        </p:txBody>
      </p:sp>
    </p:spTree>
    <p:extLst>
      <p:ext uri="{BB962C8B-B14F-4D97-AF65-F5344CB8AC3E}">
        <p14:creationId xmlns:p14="http://schemas.microsoft.com/office/powerpoint/2010/main" val="3369726178"/>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74</TotalTime>
  <Words>403</Words>
  <Application>Microsoft Office PowerPoint</Application>
  <PresentationFormat>Widescreen</PresentationFormat>
  <Paragraphs>58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Depth</vt:lpstr>
      <vt:lpstr>Body</vt:lpstr>
      <vt:lpstr>PowerPoint Presentation</vt:lpstr>
      <vt:lpstr>PowerPoint Presentation</vt:lpstr>
      <vt:lpstr>PowerPoint Presentation</vt:lpstr>
      <vt:lpstr>PowerPoint Presentation</vt:lpstr>
      <vt:lpstr>Romans 6</vt:lpstr>
      <vt:lpstr>Romans 6</vt:lpstr>
      <vt:lpstr>Romans 6</vt:lpstr>
      <vt:lpstr>Romans 7</vt:lpstr>
      <vt:lpstr>Romans 7</vt:lpstr>
      <vt:lpstr>Romans 7</vt:lpstr>
      <vt:lpstr>PowerPoint Presentation</vt:lpstr>
      <vt:lpstr>Romans 8</vt:lpstr>
      <vt:lpstr>Romans 8</vt:lpstr>
      <vt:lpstr>Romans 12</vt:lpstr>
      <vt:lpstr>Romans 12</vt:lpstr>
      <vt:lpstr>Romans 12</vt:lpstr>
      <vt:lpstr>Romans 12</vt:lpstr>
      <vt:lpstr>Romans 12</vt:lpstr>
      <vt:lpstr>PowerPoint Presentation</vt:lpstr>
      <vt:lpstr>Romans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dc:title>
  <dc:creator>Jonathan Stamper</dc:creator>
  <cp:lastModifiedBy>Jonathan Stamper</cp:lastModifiedBy>
  <cp:revision>8</cp:revision>
  <dcterms:created xsi:type="dcterms:W3CDTF">2019-05-26T12:56:40Z</dcterms:created>
  <dcterms:modified xsi:type="dcterms:W3CDTF">2019-05-26T14:11:09Z</dcterms:modified>
</cp:coreProperties>
</file>