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75" r:id="rId4"/>
    <p:sldId id="259" r:id="rId5"/>
    <p:sldId id="257" r:id="rId6"/>
    <p:sldId id="260" r:id="rId7"/>
    <p:sldId id="261" r:id="rId8"/>
    <p:sldId id="262" r:id="rId9"/>
    <p:sldId id="263" r:id="rId10"/>
    <p:sldId id="264" r:id="rId11"/>
    <p:sldId id="265" r:id="rId12"/>
    <p:sldId id="267" r:id="rId13"/>
    <p:sldId id="266" r:id="rId14"/>
    <p:sldId id="268" r:id="rId15"/>
    <p:sldId id="269" r:id="rId16"/>
    <p:sldId id="271" r:id="rId17"/>
    <p:sldId id="273" r:id="rId18"/>
    <p:sldId id="270" r:id="rId19"/>
    <p:sldId id="272"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11/3/2019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9F35C-40F9-4D1F-9E49-1F23E39B241C}"/>
              </a:ext>
            </a:extLst>
          </p:cNvPr>
          <p:cNvSpPr>
            <a:spLocks noGrp="1"/>
          </p:cNvSpPr>
          <p:nvPr>
            <p:ph type="ctrTitle"/>
          </p:nvPr>
        </p:nvSpPr>
        <p:spPr/>
        <p:txBody>
          <a:bodyPr>
            <a:normAutofit/>
          </a:bodyPr>
          <a:lstStyle/>
          <a:p>
            <a:r>
              <a:rPr lang="en-US" sz="8000" dirty="0"/>
              <a:t>Being Hated and Hating</a:t>
            </a:r>
          </a:p>
        </p:txBody>
      </p:sp>
      <p:sp>
        <p:nvSpPr>
          <p:cNvPr id="3" name="Subtitle 2">
            <a:extLst>
              <a:ext uri="{FF2B5EF4-FFF2-40B4-BE49-F238E27FC236}">
                <a16:creationId xmlns:a16="http://schemas.microsoft.com/office/drawing/2014/main" id="{9E83199F-3039-493C-9794-E4F42A518273}"/>
              </a:ext>
            </a:extLst>
          </p:cNvPr>
          <p:cNvSpPr>
            <a:spLocks noGrp="1"/>
          </p:cNvSpPr>
          <p:nvPr>
            <p:ph type="subTitle" idx="1"/>
          </p:nvPr>
        </p:nvSpPr>
        <p:spPr/>
        <p:txBody>
          <a:bodyPr/>
          <a:lstStyle/>
          <a:p>
            <a:r>
              <a:rPr lang="en-US" dirty="0"/>
              <a:t>Titus – part 3</a:t>
            </a:r>
          </a:p>
        </p:txBody>
      </p:sp>
    </p:spTree>
    <p:extLst>
      <p:ext uri="{BB962C8B-B14F-4D97-AF65-F5344CB8AC3E}">
        <p14:creationId xmlns:p14="http://schemas.microsoft.com/office/powerpoint/2010/main" val="1544383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3804-C0CC-4030-8461-58E601ADF003}"/>
              </a:ext>
            </a:extLst>
          </p:cNvPr>
          <p:cNvSpPr>
            <a:spLocks noGrp="1"/>
          </p:cNvSpPr>
          <p:nvPr>
            <p:ph type="title"/>
          </p:nvPr>
        </p:nvSpPr>
        <p:spPr>
          <a:xfrm>
            <a:off x="838200" y="365126"/>
            <a:ext cx="10515600" cy="520700"/>
          </a:xfrm>
        </p:spPr>
        <p:txBody>
          <a:bodyPr>
            <a:normAutofit fontScale="90000"/>
          </a:bodyPr>
          <a:lstStyle/>
          <a:p>
            <a:r>
              <a:rPr lang="en-US" sz="3200" dirty="0"/>
              <a:t>Titus 3</a:t>
            </a:r>
          </a:p>
        </p:txBody>
      </p:sp>
      <p:sp>
        <p:nvSpPr>
          <p:cNvPr id="3" name="Content Placeholder 2">
            <a:extLst>
              <a:ext uri="{FF2B5EF4-FFF2-40B4-BE49-F238E27FC236}">
                <a16:creationId xmlns:a16="http://schemas.microsoft.com/office/drawing/2014/main" id="{EFB54CE2-76F8-4681-A4E8-DA2458E19E63}"/>
              </a:ext>
            </a:extLst>
          </p:cNvPr>
          <p:cNvSpPr>
            <a:spLocks noGrp="1"/>
          </p:cNvSpPr>
          <p:nvPr>
            <p:ph idx="1"/>
          </p:nvPr>
        </p:nvSpPr>
        <p:spPr>
          <a:xfrm>
            <a:off x="838200" y="1038225"/>
            <a:ext cx="10515600" cy="5372100"/>
          </a:xfrm>
        </p:spPr>
        <p:txBody>
          <a:bodyPr anchor="ctr"/>
          <a:lstStyle/>
          <a:p>
            <a:pPr marL="0" indent="0">
              <a:buNone/>
            </a:pPr>
            <a:r>
              <a:rPr lang="en-US" dirty="0"/>
              <a:t>Remind the people to be subject to rulers and authorities, to be obedient, to be ready to do whatever is good, </a:t>
            </a:r>
            <a:r>
              <a:rPr lang="en-US" b="1" baseline="30000" dirty="0"/>
              <a:t>2 </a:t>
            </a:r>
            <a:r>
              <a:rPr lang="en-US" dirty="0"/>
              <a:t>to slander no one, to be peaceable and considerate, and always to be gentle toward everyone.</a:t>
            </a:r>
          </a:p>
        </p:txBody>
      </p:sp>
    </p:spTree>
    <p:extLst>
      <p:ext uri="{BB962C8B-B14F-4D97-AF65-F5344CB8AC3E}">
        <p14:creationId xmlns:p14="http://schemas.microsoft.com/office/powerpoint/2010/main" val="4220957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3804-C0CC-4030-8461-58E601ADF003}"/>
              </a:ext>
            </a:extLst>
          </p:cNvPr>
          <p:cNvSpPr>
            <a:spLocks noGrp="1"/>
          </p:cNvSpPr>
          <p:nvPr>
            <p:ph type="title"/>
          </p:nvPr>
        </p:nvSpPr>
        <p:spPr>
          <a:xfrm>
            <a:off x="838200" y="365126"/>
            <a:ext cx="10515600" cy="520700"/>
          </a:xfrm>
        </p:spPr>
        <p:txBody>
          <a:bodyPr>
            <a:normAutofit fontScale="90000"/>
          </a:bodyPr>
          <a:lstStyle/>
          <a:p>
            <a:r>
              <a:rPr lang="en-US" sz="3200" dirty="0"/>
              <a:t>Titus 3</a:t>
            </a:r>
          </a:p>
        </p:txBody>
      </p:sp>
      <p:sp>
        <p:nvSpPr>
          <p:cNvPr id="3" name="Content Placeholder 2">
            <a:extLst>
              <a:ext uri="{FF2B5EF4-FFF2-40B4-BE49-F238E27FC236}">
                <a16:creationId xmlns:a16="http://schemas.microsoft.com/office/drawing/2014/main" id="{EFB54CE2-76F8-4681-A4E8-DA2458E19E63}"/>
              </a:ext>
            </a:extLst>
          </p:cNvPr>
          <p:cNvSpPr>
            <a:spLocks noGrp="1"/>
          </p:cNvSpPr>
          <p:nvPr>
            <p:ph idx="1"/>
          </p:nvPr>
        </p:nvSpPr>
        <p:spPr>
          <a:xfrm>
            <a:off x="838200" y="1038225"/>
            <a:ext cx="10515600" cy="5372100"/>
          </a:xfrm>
        </p:spPr>
        <p:txBody>
          <a:bodyPr anchor="ctr"/>
          <a:lstStyle/>
          <a:p>
            <a:pPr marL="0" indent="0">
              <a:buNone/>
            </a:pPr>
            <a:r>
              <a:rPr lang="en-US" b="1" baseline="30000" dirty="0"/>
              <a:t>9 </a:t>
            </a:r>
            <a:r>
              <a:rPr lang="en-US" dirty="0"/>
              <a:t>But avoid foolish controversies and genealogies and arguments and quarrels about the law, because these are unprofitable and useless. </a:t>
            </a:r>
          </a:p>
        </p:txBody>
      </p:sp>
    </p:spTree>
    <p:extLst>
      <p:ext uri="{BB962C8B-B14F-4D97-AF65-F5344CB8AC3E}">
        <p14:creationId xmlns:p14="http://schemas.microsoft.com/office/powerpoint/2010/main" val="2304123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3804-C0CC-4030-8461-58E601ADF003}"/>
              </a:ext>
            </a:extLst>
          </p:cNvPr>
          <p:cNvSpPr>
            <a:spLocks noGrp="1"/>
          </p:cNvSpPr>
          <p:nvPr>
            <p:ph type="title"/>
          </p:nvPr>
        </p:nvSpPr>
        <p:spPr>
          <a:xfrm>
            <a:off x="838200" y="365126"/>
            <a:ext cx="10515600" cy="520700"/>
          </a:xfrm>
        </p:spPr>
        <p:txBody>
          <a:bodyPr>
            <a:normAutofit fontScale="90000"/>
          </a:bodyPr>
          <a:lstStyle/>
          <a:p>
            <a:r>
              <a:rPr lang="en-US" sz="3200" dirty="0"/>
              <a:t>Titus 3</a:t>
            </a:r>
          </a:p>
        </p:txBody>
      </p:sp>
      <p:sp>
        <p:nvSpPr>
          <p:cNvPr id="3" name="Content Placeholder 2">
            <a:extLst>
              <a:ext uri="{FF2B5EF4-FFF2-40B4-BE49-F238E27FC236}">
                <a16:creationId xmlns:a16="http://schemas.microsoft.com/office/drawing/2014/main" id="{EFB54CE2-76F8-4681-A4E8-DA2458E19E63}"/>
              </a:ext>
            </a:extLst>
          </p:cNvPr>
          <p:cNvSpPr>
            <a:spLocks noGrp="1"/>
          </p:cNvSpPr>
          <p:nvPr>
            <p:ph idx="1"/>
          </p:nvPr>
        </p:nvSpPr>
        <p:spPr>
          <a:xfrm>
            <a:off x="838200" y="1038225"/>
            <a:ext cx="10515600" cy="5372100"/>
          </a:xfrm>
        </p:spPr>
        <p:txBody>
          <a:bodyPr anchor="ctr"/>
          <a:lstStyle/>
          <a:p>
            <a:pPr marL="0" indent="0">
              <a:buNone/>
            </a:pPr>
            <a:r>
              <a:rPr lang="en-US" b="1" baseline="30000" dirty="0"/>
              <a:t>9 </a:t>
            </a:r>
            <a:r>
              <a:rPr lang="en-US" dirty="0"/>
              <a:t>But avoid foolish controversies and genealogies and arguments and quarrels about the law, because these are unprofitable and useless. </a:t>
            </a:r>
          </a:p>
        </p:txBody>
      </p:sp>
    </p:spTree>
    <p:extLst>
      <p:ext uri="{BB962C8B-B14F-4D97-AF65-F5344CB8AC3E}">
        <p14:creationId xmlns:p14="http://schemas.microsoft.com/office/powerpoint/2010/main" val="3943312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B54CE2-76F8-4681-A4E8-DA2458E19E63}"/>
              </a:ext>
            </a:extLst>
          </p:cNvPr>
          <p:cNvSpPr>
            <a:spLocks noGrp="1"/>
          </p:cNvSpPr>
          <p:nvPr>
            <p:ph idx="1"/>
          </p:nvPr>
        </p:nvSpPr>
        <p:spPr>
          <a:xfrm>
            <a:off x="838200" y="1038225"/>
            <a:ext cx="10515600" cy="5372100"/>
          </a:xfrm>
        </p:spPr>
        <p:txBody>
          <a:bodyPr anchor="ctr"/>
          <a:lstStyle/>
          <a:p>
            <a:r>
              <a:rPr lang="en-US" dirty="0"/>
              <a:t> Predestination/Free will</a:t>
            </a:r>
          </a:p>
          <a:p>
            <a:r>
              <a:rPr lang="en-US" dirty="0"/>
              <a:t>Pre-/Post-/A-millennialism</a:t>
            </a:r>
          </a:p>
          <a:p>
            <a:r>
              <a:rPr lang="en-US" dirty="0"/>
              <a:t>Bible translations</a:t>
            </a:r>
          </a:p>
          <a:p>
            <a:endParaRPr lang="en-US" dirty="0"/>
          </a:p>
        </p:txBody>
      </p:sp>
    </p:spTree>
    <p:extLst>
      <p:ext uri="{BB962C8B-B14F-4D97-AF65-F5344CB8AC3E}">
        <p14:creationId xmlns:p14="http://schemas.microsoft.com/office/powerpoint/2010/main" val="410182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B54CE2-76F8-4681-A4E8-DA2458E19E63}"/>
              </a:ext>
            </a:extLst>
          </p:cNvPr>
          <p:cNvSpPr>
            <a:spLocks noGrp="1"/>
          </p:cNvSpPr>
          <p:nvPr>
            <p:ph idx="1"/>
          </p:nvPr>
        </p:nvSpPr>
        <p:spPr>
          <a:xfrm>
            <a:off x="838200" y="1038225"/>
            <a:ext cx="10515600" cy="5372100"/>
          </a:xfrm>
        </p:spPr>
        <p:txBody>
          <a:bodyPr anchor="ctr"/>
          <a:lstStyle/>
          <a:p>
            <a:r>
              <a:rPr lang="en-US" dirty="0"/>
              <a:t>Conservative/Liberal</a:t>
            </a:r>
          </a:p>
          <a:p>
            <a:r>
              <a:rPr lang="en-US" dirty="0"/>
              <a:t>Healthcare</a:t>
            </a:r>
          </a:p>
          <a:p>
            <a:r>
              <a:rPr lang="en-US" dirty="0"/>
              <a:t>Gun control</a:t>
            </a:r>
          </a:p>
          <a:p>
            <a:r>
              <a:rPr lang="en-US" dirty="0"/>
              <a:t>Climate change</a:t>
            </a:r>
          </a:p>
          <a:p>
            <a:endParaRPr lang="en-US" dirty="0"/>
          </a:p>
        </p:txBody>
      </p:sp>
    </p:spTree>
    <p:extLst>
      <p:ext uri="{BB962C8B-B14F-4D97-AF65-F5344CB8AC3E}">
        <p14:creationId xmlns:p14="http://schemas.microsoft.com/office/powerpoint/2010/main" val="1696636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3804-C0CC-4030-8461-58E601ADF003}"/>
              </a:ext>
            </a:extLst>
          </p:cNvPr>
          <p:cNvSpPr>
            <a:spLocks noGrp="1"/>
          </p:cNvSpPr>
          <p:nvPr>
            <p:ph type="title"/>
          </p:nvPr>
        </p:nvSpPr>
        <p:spPr>
          <a:xfrm>
            <a:off x="838200" y="365126"/>
            <a:ext cx="10515600" cy="520700"/>
          </a:xfrm>
        </p:spPr>
        <p:txBody>
          <a:bodyPr>
            <a:normAutofit fontScale="90000"/>
          </a:bodyPr>
          <a:lstStyle/>
          <a:p>
            <a:r>
              <a:rPr lang="en-US" sz="3200" dirty="0"/>
              <a:t>Titus 3</a:t>
            </a:r>
          </a:p>
        </p:txBody>
      </p:sp>
      <p:sp>
        <p:nvSpPr>
          <p:cNvPr id="3" name="Content Placeholder 2">
            <a:extLst>
              <a:ext uri="{FF2B5EF4-FFF2-40B4-BE49-F238E27FC236}">
                <a16:creationId xmlns:a16="http://schemas.microsoft.com/office/drawing/2014/main" id="{EFB54CE2-76F8-4681-A4E8-DA2458E19E63}"/>
              </a:ext>
            </a:extLst>
          </p:cNvPr>
          <p:cNvSpPr>
            <a:spLocks noGrp="1"/>
          </p:cNvSpPr>
          <p:nvPr>
            <p:ph idx="1"/>
          </p:nvPr>
        </p:nvSpPr>
        <p:spPr>
          <a:xfrm>
            <a:off x="838200" y="1038225"/>
            <a:ext cx="10515600" cy="5372100"/>
          </a:xfrm>
        </p:spPr>
        <p:txBody>
          <a:bodyPr anchor="ctr"/>
          <a:lstStyle/>
          <a:p>
            <a:pPr marL="0" indent="0">
              <a:buNone/>
            </a:pPr>
            <a:r>
              <a:rPr lang="en-US" b="1" baseline="30000" dirty="0"/>
              <a:t>10 </a:t>
            </a:r>
            <a:r>
              <a:rPr lang="en-US" dirty="0"/>
              <a:t>A man that is an </a:t>
            </a:r>
            <a:r>
              <a:rPr lang="en-US" b="1" dirty="0"/>
              <a:t>heretic </a:t>
            </a:r>
            <a:r>
              <a:rPr lang="en-US" dirty="0"/>
              <a:t>after the first and second admonition reject;</a:t>
            </a:r>
          </a:p>
        </p:txBody>
      </p:sp>
    </p:spTree>
    <p:extLst>
      <p:ext uri="{BB962C8B-B14F-4D97-AF65-F5344CB8AC3E}">
        <p14:creationId xmlns:p14="http://schemas.microsoft.com/office/powerpoint/2010/main" val="3057317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B54CE2-76F8-4681-A4E8-DA2458E19E63}"/>
              </a:ext>
            </a:extLst>
          </p:cNvPr>
          <p:cNvSpPr>
            <a:spLocks noGrp="1"/>
          </p:cNvSpPr>
          <p:nvPr>
            <p:ph idx="1"/>
          </p:nvPr>
        </p:nvSpPr>
        <p:spPr>
          <a:xfrm>
            <a:off x="838200" y="1038225"/>
            <a:ext cx="10515600" cy="5372100"/>
          </a:xfrm>
        </p:spPr>
        <p:txBody>
          <a:bodyPr anchor="ctr"/>
          <a:lstStyle/>
          <a:p>
            <a:pPr marL="0" indent="0" algn="ctr">
              <a:buNone/>
            </a:pPr>
            <a:r>
              <a:rPr lang="en-US" sz="3200" i="1" dirty="0" err="1"/>
              <a:t>hairetikós</a:t>
            </a:r>
            <a:r>
              <a:rPr lang="en-US" sz="3200" dirty="0"/>
              <a:t> </a:t>
            </a:r>
          </a:p>
        </p:txBody>
      </p:sp>
    </p:spTree>
    <p:extLst>
      <p:ext uri="{BB962C8B-B14F-4D97-AF65-F5344CB8AC3E}">
        <p14:creationId xmlns:p14="http://schemas.microsoft.com/office/powerpoint/2010/main" val="3285767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B54CE2-76F8-4681-A4E8-DA2458E19E63}"/>
              </a:ext>
            </a:extLst>
          </p:cNvPr>
          <p:cNvSpPr>
            <a:spLocks noGrp="1"/>
          </p:cNvSpPr>
          <p:nvPr>
            <p:ph idx="1"/>
          </p:nvPr>
        </p:nvSpPr>
        <p:spPr>
          <a:xfrm>
            <a:off x="838200" y="1038225"/>
            <a:ext cx="10515600" cy="5372100"/>
          </a:xfrm>
        </p:spPr>
        <p:txBody>
          <a:bodyPr anchor="ctr"/>
          <a:lstStyle/>
          <a:p>
            <a:pPr marL="0" indent="0">
              <a:buNone/>
            </a:pPr>
            <a:r>
              <a:rPr lang="en-US" sz="3200" i="1" dirty="0" err="1"/>
              <a:t>hairetikós</a:t>
            </a:r>
            <a:r>
              <a:rPr lang="en-US" sz="3200" dirty="0"/>
              <a:t> </a:t>
            </a:r>
          </a:p>
          <a:p>
            <a:endParaRPr lang="en-US" dirty="0"/>
          </a:p>
          <a:p>
            <a:r>
              <a:rPr lang="en-US" dirty="0"/>
              <a:t>Causing division; disposed to form sects, sectarian, factious</a:t>
            </a:r>
          </a:p>
          <a:p>
            <a:pPr marL="0" indent="0">
              <a:buNone/>
            </a:pPr>
            <a:endParaRPr lang="en-US" dirty="0"/>
          </a:p>
          <a:p>
            <a:r>
              <a:rPr lang="en-US" dirty="0"/>
              <a:t>(an adjective, derived from </a:t>
            </a:r>
            <a:r>
              <a:rPr lang="en-US" i="1" dirty="0" err="1"/>
              <a:t>hairéomai</a:t>
            </a:r>
            <a:r>
              <a:rPr lang="en-US" dirty="0"/>
              <a:t>, "to choose, have a distinctive opinion") – a factious person, specializing in half-truths and misimpressions "to win others over" to their personal opinion (misguided zeal) – while creating harmful divisions</a:t>
            </a:r>
          </a:p>
        </p:txBody>
      </p:sp>
    </p:spTree>
    <p:extLst>
      <p:ext uri="{BB962C8B-B14F-4D97-AF65-F5344CB8AC3E}">
        <p14:creationId xmlns:p14="http://schemas.microsoft.com/office/powerpoint/2010/main" val="2981496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3804-C0CC-4030-8461-58E601ADF003}"/>
              </a:ext>
            </a:extLst>
          </p:cNvPr>
          <p:cNvSpPr>
            <a:spLocks noGrp="1"/>
          </p:cNvSpPr>
          <p:nvPr>
            <p:ph type="title"/>
          </p:nvPr>
        </p:nvSpPr>
        <p:spPr>
          <a:xfrm>
            <a:off x="838200" y="365126"/>
            <a:ext cx="10515600" cy="520700"/>
          </a:xfrm>
        </p:spPr>
        <p:txBody>
          <a:bodyPr>
            <a:normAutofit fontScale="90000"/>
          </a:bodyPr>
          <a:lstStyle/>
          <a:p>
            <a:r>
              <a:rPr lang="en-US" sz="3200" dirty="0"/>
              <a:t>Titus 3</a:t>
            </a:r>
          </a:p>
        </p:txBody>
      </p:sp>
      <p:sp>
        <p:nvSpPr>
          <p:cNvPr id="3" name="Content Placeholder 2">
            <a:extLst>
              <a:ext uri="{FF2B5EF4-FFF2-40B4-BE49-F238E27FC236}">
                <a16:creationId xmlns:a16="http://schemas.microsoft.com/office/drawing/2014/main" id="{EFB54CE2-76F8-4681-A4E8-DA2458E19E63}"/>
              </a:ext>
            </a:extLst>
          </p:cNvPr>
          <p:cNvSpPr>
            <a:spLocks noGrp="1"/>
          </p:cNvSpPr>
          <p:nvPr>
            <p:ph idx="1"/>
          </p:nvPr>
        </p:nvSpPr>
        <p:spPr>
          <a:xfrm>
            <a:off x="838200" y="1038225"/>
            <a:ext cx="10515600" cy="5372100"/>
          </a:xfrm>
        </p:spPr>
        <p:txBody>
          <a:bodyPr anchor="ctr"/>
          <a:lstStyle/>
          <a:p>
            <a:pPr marL="0" indent="0">
              <a:buNone/>
            </a:pPr>
            <a:r>
              <a:rPr lang="en-US" b="1" baseline="30000" dirty="0"/>
              <a:t>10 </a:t>
            </a:r>
            <a:r>
              <a:rPr lang="en-US" dirty="0"/>
              <a:t>Warn a </a:t>
            </a:r>
            <a:r>
              <a:rPr lang="en-US" b="1" dirty="0"/>
              <a:t>divisive </a:t>
            </a:r>
            <a:r>
              <a:rPr lang="en-US" dirty="0"/>
              <a:t>person once, and then warn them a second time. After that, have nothing to do with them. </a:t>
            </a:r>
            <a:r>
              <a:rPr lang="en-US" b="1" baseline="30000" dirty="0"/>
              <a:t>11 </a:t>
            </a:r>
            <a:r>
              <a:rPr lang="en-US" dirty="0"/>
              <a:t>You may be sure that such people are warped and sinful; they are self-condemned.</a:t>
            </a:r>
          </a:p>
        </p:txBody>
      </p:sp>
    </p:spTree>
    <p:extLst>
      <p:ext uri="{BB962C8B-B14F-4D97-AF65-F5344CB8AC3E}">
        <p14:creationId xmlns:p14="http://schemas.microsoft.com/office/powerpoint/2010/main" val="40710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3804-C0CC-4030-8461-58E601ADF003}"/>
              </a:ext>
            </a:extLst>
          </p:cNvPr>
          <p:cNvSpPr>
            <a:spLocks noGrp="1"/>
          </p:cNvSpPr>
          <p:nvPr>
            <p:ph type="title"/>
          </p:nvPr>
        </p:nvSpPr>
        <p:spPr>
          <a:xfrm>
            <a:off x="838200" y="365126"/>
            <a:ext cx="10515600" cy="520700"/>
          </a:xfrm>
        </p:spPr>
        <p:txBody>
          <a:bodyPr>
            <a:normAutofit fontScale="90000"/>
          </a:bodyPr>
          <a:lstStyle/>
          <a:p>
            <a:r>
              <a:rPr lang="en-US" sz="3200" dirty="0"/>
              <a:t>Titus 3</a:t>
            </a:r>
          </a:p>
        </p:txBody>
      </p:sp>
      <p:sp>
        <p:nvSpPr>
          <p:cNvPr id="3" name="Content Placeholder 2">
            <a:extLst>
              <a:ext uri="{FF2B5EF4-FFF2-40B4-BE49-F238E27FC236}">
                <a16:creationId xmlns:a16="http://schemas.microsoft.com/office/drawing/2014/main" id="{EFB54CE2-76F8-4681-A4E8-DA2458E19E63}"/>
              </a:ext>
            </a:extLst>
          </p:cNvPr>
          <p:cNvSpPr>
            <a:spLocks noGrp="1"/>
          </p:cNvSpPr>
          <p:nvPr>
            <p:ph idx="1"/>
          </p:nvPr>
        </p:nvSpPr>
        <p:spPr>
          <a:xfrm>
            <a:off x="838200" y="1038225"/>
            <a:ext cx="10515600" cy="5372100"/>
          </a:xfrm>
        </p:spPr>
        <p:txBody>
          <a:bodyPr anchor="ctr"/>
          <a:lstStyle/>
          <a:p>
            <a:pPr marL="0" indent="0">
              <a:buNone/>
            </a:pPr>
            <a:r>
              <a:rPr lang="en-US" b="1" baseline="30000" dirty="0"/>
              <a:t>2 </a:t>
            </a:r>
            <a:r>
              <a:rPr lang="en-US" dirty="0"/>
              <a:t>As soon as I send </a:t>
            </a:r>
            <a:r>
              <a:rPr lang="en-US" dirty="0" err="1"/>
              <a:t>Artemas</a:t>
            </a:r>
            <a:r>
              <a:rPr lang="en-US" dirty="0"/>
              <a:t> or Tychicus to you, do your best to come to me at </a:t>
            </a:r>
            <a:r>
              <a:rPr lang="en-US" dirty="0" err="1"/>
              <a:t>Nicopolis</a:t>
            </a:r>
            <a:r>
              <a:rPr lang="en-US" dirty="0"/>
              <a:t>, because I have decided to winter there. </a:t>
            </a:r>
            <a:r>
              <a:rPr lang="en-US" b="1" baseline="30000" dirty="0"/>
              <a:t>13 </a:t>
            </a:r>
            <a:r>
              <a:rPr lang="en-US" dirty="0"/>
              <a:t>Do everything you can to help Zenas the lawyer and Apollos on their way and see that they have everything they need. </a:t>
            </a:r>
            <a:r>
              <a:rPr lang="en-US" b="1" baseline="30000" dirty="0"/>
              <a:t>14 </a:t>
            </a:r>
            <a:r>
              <a:rPr lang="en-US" b="1" dirty="0"/>
              <a:t>Our people must learn to devote themselves to doing what is good, in order to provide for urgent needs and not live unproductive lives.</a:t>
            </a:r>
          </a:p>
          <a:p>
            <a:pPr marL="0" indent="0">
              <a:buNone/>
            </a:pPr>
            <a:r>
              <a:rPr lang="en-US" b="1" baseline="30000" dirty="0"/>
              <a:t>15 </a:t>
            </a:r>
            <a:r>
              <a:rPr lang="en-US" dirty="0"/>
              <a:t>Everyone with me sends you greetings. Greet those who love us in the faith.</a:t>
            </a:r>
          </a:p>
          <a:p>
            <a:pPr marL="0" indent="0">
              <a:buNone/>
            </a:pPr>
            <a:r>
              <a:rPr lang="en-US" dirty="0"/>
              <a:t>Grace be with you all.</a:t>
            </a:r>
          </a:p>
        </p:txBody>
      </p:sp>
    </p:spTree>
    <p:extLst>
      <p:ext uri="{BB962C8B-B14F-4D97-AF65-F5344CB8AC3E}">
        <p14:creationId xmlns:p14="http://schemas.microsoft.com/office/powerpoint/2010/main" val="2993933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2EE2475-590A-4D98-80D8-A3A4CA4F98C5}"/>
              </a:ext>
            </a:extLst>
          </p:cNvPr>
          <p:cNvPicPr>
            <a:picLocks noChangeAspect="1"/>
          </p:cNvPicPr>
          <p:nvPr/>
        </p:nvPicPr>
        <p:blipFill>
          <a:blip r:embed="rId2"/>
          <a:stretch>
            <a:fillRect/>
          </a:stretch>
        </p:blipFill>
        <p:spPr>
          <a:xfrm>
            <a:off x="4210050" y="438149"/>
            <a:ext cx="4133850" cy="6200775"/>
          </a:xfrm>
          <a:prstGeom prst="rect">
            <a:avLst/>
          </a:prstGeom>
        </p:spPr>
      </p:pic>
    </p:spTree>
    <p:extLst>
      <p:ext uri="{BB962C8B-B14F-4D97-AF65-F5344CB8AC3E}">
        <p14:creationId xmlns:p14="http://schemas.microsoft.com/office/powerpoint/2010/main" val="351654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3804-C0CC-4030-8461-58E601ADF003}"/>
              </a:ext>
            </a:extLst>
          </p:cNvPr>
          <p:cNvSpPr>
            <a:spLocks noGrp="1"/>
          </p:cNvSpPr>
          <p:nvPr>
            <p:ph type="title"/>
          </p:nvPr>
        </p:nvSpPr>
        <p:spPr>
          <a:xfrm>
            <a:off x="838200" y="365126"/>
            <a:ext cx="10515600" cy="520700"/>
          </a:xfrm>
        </p:spPr>
        <p:txBody>
          <a:bodyPr>
            <a:normAutofit fontScale="90000"/>
          </a:bodyPr>
          <a:lstStyle/>
          <a:p>
            <a:r>
              <a:rPr lang="en-US" sz="3200" dirty="0"/>
              <a:t>Titus 3</a:t>
            </a:r>
          </a:p>
        </p:txBody>
      </p:sp>
      <p:sp>
        <p:nvSpPr>
          <p:cNvPr id="3" name="Content Placeholder 2">
            <a:extLst>
              <a:ext uri="{FF2B5EF4-FFF2-40B4-BE49-F238E27FC236}">
                <a16:creationId xmlns:a16="http://schemas.microsoft.com/office/drawing/2014/main" id="{EFB54CE2-76F8-4681-A4E8-DA2458E19E63}"/>
              </a:ext>
            </a:extLst>
          </p:cNvPr>
          <p:cNvSpPr>
            <a:spLocks noGrp="1"/>
          </p:cNvSpPr>
          <p:nvPr>
            <p:ph idx="1"/>
          </p:nvPr>
        </p:nvSpPr>
        <p:spPr>
          <a:xfrm>
            <a:off x="466725" y="1038225"/>
            <a:ext cx="11334750" cy="5372100"/>
          </a:xfrm>
        </p:spPr>
        <p:txBody>
          <a:bodyPr anchor="ctr">
            <a:normAutofit lnSpcReduction="10000"/>
          </a:bodyPr>
          <a:lstStyle/>
          <a:p>
            <a:pPr marL="0" indent="0">
              <a:buNone/>
            </a:pPr>
            <a:r>
              <a:rPr lang="en-US" b="1" dirty="0"/>
              <a:t>Remind the people to be subject to rulers and authorities, to be obedient, to be ready to do whatever is good, </a:t>
            </a:r>
            <a:r>
              <a:rPr lang="en-US" b="1" baseline="30000" dirty="0"/>
              <a:t>2 </a:t>
            </a:r>
            <a:r>
              <a:rPr lang="en-US" b="1" dirty="0"/>
              <a:t>to slander no one, to be peaceable and considerate, and always to be gentle toward everyone.</a:t>
            </a:r>
          </a:p>
          <a:p>
            <a:pPr marL="0" indent="0">
              <a:buNone/>
            </a:pPr>
            <a:r>
              <a:rPr lang="en-US" b="1" baseline="30000" dirty="0"/>
              <a:t>3 </a:t>
            </a:r>
            <a:r>
              <a:rPr lang="en-US" dirty="0"/>
              <a:t>At one time we too were foolish, disobedient, deceived and enslaved by all kinds of passions and pleasures. We lived in malice and envy, being hated and hating one another. </a:t>
            </a:r>
            <a:r>
              <a:rPr lang="en-US" b="1" baseline="30000" dirty="0"/>
              <a:t>4 </a:t>
            </a:r>
            <a:r>
              <a:rPr lang="en-US" dirty="0"/>
              <a:t>But when the kindness and love of God our Savior appeared, </a:t>
            </a:r>
            <a:r>
              <a:rPr lang="en-US" b="1" baseline="30000" dirty="0"/>
              <a:t>5 </a:t>
            </a:r>
            <a:r>
              <a:rPr lang="en-US" dirty="0"/>
              <a:t>he saved us, not because of righteous things we had done, but because of his mercy. He saved us through the washing of rebirth and renewal by the Holy Spirit, </a:t>
            </a:r>
            <a:r>
              <a:rPr lang="en-US" b="1" baseline="30000" dirty="0"/>
              <a:t>6 </a:t>
            </a:r>
            <a:r>
              <a:rPr lang="en-US" dirty="0"/>
              <a:t>whom he poured out on us generously through Jesus Christ our Savior, </a:t>
            </a:r>
            <a:r>
              <a:rPr lang="en-US" b="1" baseline="30000" dirty="0"/>
              <a:t>7 </a:t>
            </a:r>
            <a:r>
              <a:rPr lang="en-US" dirty="0"/>
              <a:t>so that, having been justified by his grace, we might become heirs having the hope of eternal life. </a:t>
            </a:r>
            <a:r>
              <a:rPr lang="en-US" b="1" baseline="30000" dirty="0"/>
              <a:t>8 </a:t>
            </a:r>
            <a:r>
              <a:rPr lang="en-US" dirty="0"/>
              <a:t>This is a trustworthy saying. And I want you to stress these things, so that those who have trusted in God may be careful to devote themselves to doing what is good. These things are excellent and profitable for everyone.</a:t>
            </a:r>
          </a:p>
        </p:txBody>
      </p:sp>
    </p:spTree>
    <p:extLst>
      <p:ext uri="{BB962C8B-B14F-4D97-AF65-F5344CB8AC3E}">
        <p14:creationId xmlns:p14="http://schemas.microsoft.com/office/powerpoint/2010/main" val="89038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26C0FA3-F25A-4B29-98D5-5C425BF867B2}"/>
              </a:ext>
            </a:extLst>
          </p:cNvPr>
          <p:cNvPicPr>
            <a:picLocks noChangeAspect="1"/>
          </p:cNvPicPr>
          <p:nvPr/>
        </p:nvPicPr>
        <p:blipFill>
          <a:blip r:embed="rId2"/>
          <a:stretch>
            <a:fillRect/>
          </a:stretch>
        </p:blipFill>
        <p:spPr>
          <a:xfrm>
            <a:off x="3648075" y="318373"/>
            <a:ext cx="4668858" cy="6221253"/>
          </a:xfrm>
          <a:prstGeom prst="rect">
            <a:avLst/>
          </a:prstGeom>
        </p:spPr>
      </p:pic>
    </p:spTree>
    <p:extLst>
      <p:ext uri="{BB962C8B-B14F-4D97-AF65-F5344CB8AC3E}">
        <p14:creationId xmlns:p14="http://schemas.microsoft.com/office/powerpoint/2010/main" val="2801811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2D49F22-21DF-4C15-92EA-C60EA522F436}"/>
              </a:ext>
            </a:extLst>
          </p:cNvPr>
          <p:cNvPicPr>
            <a:picLocks noChangeAspect="1"/>
          </p:cNvPicPr>
          <p:nvPr/>
        </p:nvPicPr>
        <p:blipFill>
          <a:blip r:embed="rId2"/>
          <a:stretch>
            <a:fillRect/>
          </a:stretch>
        </p:blipFill>
        <p:spPr>
          <a:xfrm>
            <a:off x="2066925" y="129843"/>
            <a:ext cx="8209809" cy="6598313"/>
          </a:xfrm>
          <a:prstGeom prst="rect">
            <a:avLst/>
          </a:prstGeom>
        </p:spPr>
      </p:pic>
    </p:spTree>
    <p:extLst>
      <p:ext uri="{BB962C8B-B14F-4D97-AF65-F5344CB8AC3E}">
        <p14:creationId xmlns:p14="http://schemas.microsoft.com/office/powerpoint/2010/main" val="78679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3804-C0CC-4030-8461-58E601ADF003}"/>
              </a:ext>
            </a:extLst>
          </p:cNvPr>
          <p:cNvSpPr>
            <a:spLocks noGrp="1"/>
          </p:cNvSpPr>
          <p:nvPr>
            <p:ph type="title"/>
          </p:nvPr>
        </p:nvSpPr>
        <p:spPr>
          <a:xfrm>
            <a:off x="838200" y="365126"/>
            <a:ext cx="10515600" cy="520700"/>
          </a:xfrm>
        </p:spPr>
        <p:txBody>
          <a:bodyPr>
            <a:normAutofit fontScale="90000"/>
          </a:bodyPr>
          <a:lstStyle/>
          <a:p>
            <a:r>
              <a:rPr lang="en-US" sz="3200" dirty="0"/>
              <a:t>Titus 3</a:t>
            </a:r>
          </a:p>
        </p:txBody>
      </p:sp>
      <p:sp>
        <p:nvSpPr>
          <p:cNvPr id="3" name="Content Placeholder 2">
            <a:extLst>
              <a:ext uri="{FF2B5EF4-FFF2-40B4-BE49-F238E27FC236}">
                <a16:creationId xmlns:a16="http://schemas.microsoft.com/office/drawing/2014/main" id="{EFB54CE2-76F8-4681-A4E8-DA2458E19E63}"/>
              </a:ext>
            </a:extLst>
          </p:cNvPr>
          <p:cNvSpPr>
            <a:spLocks noGrp="1"/>
          </p:cNvSpPr>
          <p:nvPr>
            <p:ph idx="1"/>
          </p:nvPr>
        </p:nvSpPr>
        <p:spPr>
          <a:xfrm>
            <a:off x="838200" y="1038225"/>
            <a:ext cx="10515600" cy="5372100"/>
          </a:xfrm>
        </p:spPr>
        <p:txBody>
          <a:bodyPr anchor="ctr"/>
          <a:lstStyle/>
          <a:p>
            <a:pPr marL="0" indent="0">
              <a:buNone/>
            </a:pPr>
            <a:r>
              <a:rPr lang="en-US" dirty="0"/>
              <a:t>Remind the people to be subject to rulers and authorities, to be obedient, to be ready to do whatever is good, </a:t>
            </a:r>
            <a:r>
              <a:rPr lang="en-US" b="1" baseline="30000" dirty="0"/>
              <a:t>2 </a:t>
            </a:r>
            <a:r>
              <a:rPr lang="en-US" dirty="0"/>
              <a:t>to slander no one, to be peaceable and considerate, and always to be gentle toward everyone.</a:t>
            </a:r>
          </a:p>
        </p:txBody>
      </p:sp>
    </p:spTree>
    <p:extLst>
      <p:ext uri="{BB962C8B-B14F-4D97-AF65-F5344CB8AC3E}">
        <p14:creationId xmlns:p14="http://schemas.microsoft.com/office/powerpoint/2010/main" val="2662637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3804-C0CC-4030-8461-58E601ADF003}"/>
              </a:ext>
            </a:extLst>
          </p:cNvPr>
          <p:cNvSpPr>
            <a:spLocks noGrp="1"/>
          </p:cNvSpPr>
          <p:nvPr>
            <p:ph type="title"/>
          </p:nvPr>
        </p:nvSpPr>
        <p:spPr>
          <a:xfrm>
            <a:off x="838200" y="365126"/>
            <a:ext cx="10515600" cy="520700"/>
          </a:xfrm>
        </p:spPr>
        <p:txBody>
          <a:bodyPr>
            <a:normAutofit fontScale="90000"/>
          </a:bodyPr>
          <a:lstStyle/>
          <a:p>
            <a:r>
              <a:rPr lang="en-US" sz="3200" dirty="0"/>
              <a:t>Titus 3</a:t>
            </a:r>
          </a:p>
        </p:txBody>
      </p:sp>
      <p:sp>
        <p:nvSpPr>
          <p:cNvPr id="3" name="Content Placeholder 2">
            <a:extLst>
              <a:ext uri="{FF2B5EF4-FFF2-40B4-BE49-F238E27FC236}">
                <a16:creationId xmlns:a16="http://schemas.microsoft.com/office/drawing/2014/main" id="{EFB54CE2-76F8-4681-A4E8-DA2458E19E63}"/>
              </a:ext>
            </a:extLst>
          </p:cNvPr>
          <p:cNvSpPr>
            <a:spLocks noGrp="1"/>
          </p:cNvSpPr>
          <p:nvPr>
            <p:ph idx="1"/>
          </p:nvPr>
        </p:nvSpPr>
        <p:spPr>
          <a:xfrm>
            <a:off x="838200" y="1038225"/>
            <a:ext cx="10515600" cy="5372100"/>
          </a:xfrm>
        </p:spPr>
        <p:txBody>
          <a:bodyPr anchor="ctr"/>
          <a:lstStyle/>
          <a:p>
            <a:pPr marL="0" indent="0">
              <a:buNone/>
            </a:pPr>
            <a:r>
              <a:rPr lang="en-US" b="1" baseline="30000" dirty="0"/>
              <a:t>3 </a:t>
            </a:r>
            <a:r>
              <a:rPr lang="en-US" dirty="0"/>
              <a:t>At one time we too were foolish, disobedient, deceived and enslaved by all kinds of passions and pleasures. We lived in malice and envy, being hated and hating one another.</a:t>
            </a:r>
          </a:p>
        </p:txBody>
      </p:sp>
    </p:spTree>
    <p:extLst>
      <p:ext uri="{BB962C8B-B14F-4D97-AF65-F5344CB8AC3E}">
        <p14:creationId xmlns:p14="http://schemas.microsoft.com/office/powerpoint/2010/main" val="3112823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3804-C0CC-4030-8461-58E601ADF003}"/>
              </a:ext>
            </a:extLst>
          </p:cNvPr>
          <p:cNvSpPr>
            <a:spLocks noGrp="1"/>
          </p:cNvSpPr>
          <p:nvPr>
            <p:ph type="title"/>
          </p:nvPr>
        </p:nvSpPr>
        <p:spPr>
          <a:xfrm>
            <a:off x="838200" y="365126"/>
            <a:ext cx="10515600" cy="520700"/>
          </a:xfrm>
        </p:spPr>
        <p:txBody>
          <a:bodyPr>
            <a:normAutofit fontScale="90000"/>
          </a:bodyPr>
          <a:lstStyle/>
          <a:p>
            <a:r>
              <a:rPr lang="en-US" sz="3200" dirty="0"/>
              <a:t>Titus 3</a:t>
            </a:r>
          </a:p>
        </p:txBody>
      </p:sp>
      <p:sp>
        <p:nvSpPr>
          <p:cNvPr id="3" name="Content Placeholder 2">
            <a:extLst>
              <a:ext uri="{FF2B5EF4-FFF2-40B4-BE49-F238E27FC236}">
                <a16:creationId xmlns:a16="http://schemas.microsoft.com/office/drawing/2014/main" id="{EFB54CE2-76F8-4681-A4E8-DA2458E19E63}"/>
              </a:ext>
            </a:extLst>
          </p:cNvPr>
          <p:cNvSpPr>
            <a:spLocks noGrp="1"/>
          </p:cNvSpPr>
          <p:nvPr>
            <p:ph idx="1"/>
          </p:nvPr>
        </p:nvSpPr>
        <p:spPr>
          <a:xfrm>
            <a:off x="838200" y="1038225"/>
            <a:ext cx="10515600" cy="5372100"/>
          </a:xfrm>
        </p:spPr>
        <p:txBody>
          <a:bodyPr anchor="ctr"/>
          <a:lstStyle/>
          <a:p>
            <a:pPr marL="0" indent="0">
              <a:buNone/>
            </a:pPr>
            <a:r>
              <a:rPr lang="en-US" b="1" baseline="30000" dirty="0"/>
              <a:t>4 </a:t>
            </a:r>
            <a:r>
              <a:rPr lang="en-US" dirty="0"/>
              <a:t>But when the kindness and love of God our Savior appeared, </a:t>
            </a:r>
            <a:r>
              <a:rPr lang="en-US" b="1" baseline="30000" dirty="0"/>
              <a:t>5 </a:t>
            </a:r>
            <a:r>
              <a:rPr lang="en-US" dirty="0"/>
              <a:t>he saved us, not because of righteous things we had done, but because of his mercy. He saved us through the washing of rebirth and renewal by the Holy Spirit, </a:t>
            </a:r>
            <a:r>
              <a:rPr lang="en-US" b="1" baseline="30000" dirty="0"/>
              <a:t>6 </a:t>
            </a:r>
            <a:r>
              <a:rPr lang="en-US" dirty="0"/>
              <a:t>whom he poured out on us generously through Jesus Christ our Savior, </a:t>
            </a:r>
            <a:r>
              <a:rPr lang="en-US" b="1" baseline="30000" dirty="0"/>
              <a:t>7 </a:t>
            </a:r>
            <a:r>
              <a:rPr lang="en-US" dirty="0"/>
              <a:t>so that, having been justified by his grace, we might become heirs having the hope of eternal life.</a:t>
            </a:r>
          </a:p>
        </p:txBody>
      </p:sp>
    </p:spTree>
    <p:extLst>
      <p:ext uri="{BB962C8B-B14F-4D97-AF65-F5344CB8AC3E}">
        <p14:creationId xmlns:p14="http://schemas.microsoft.com/office/powerpoint/2010/main" val="672593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3804-C0CC-4030-8461-58E601ADF003}"/>
              </a:ext>
            </a:extLst>
          </p:cNvPr>
          <p:cNvSpPr>
            <a:spLocks noGrp="1"/>
          </p:cNvSpPr>
          <p:nvPr>
            <p:ph type="title"/>
          </p:nvPr>
        </p:nvSpPr>
        <p:spPr>
          <a:xfrm>
            <a:off x="838200" y="365126"/>
            <a:ext cx="10515600" cy="520700"/>
          </a:xfrm>
        </p:spPr>
        <p:txBody>
          <a:bodyPr>
            <a:normAutofit fontScale="90000"/>
          </a:bodyPr>
          <a:lstStyle/>
          <a:p>
            <a:r>
              <a:rPr lang="en-US" sz="3200" dirty="0"/>
              <a:t>Titus 3</a:t>
            </a:r>
          </a:p>
        </p:txBody>
      </p:sp>
      <p:sp>
        <p:nvSpPr>
          <p:cNvPr id="3" name="Content Placeholder 2">
            <a:extLst>
              <a:ext uri="{FF2B5EF4-FFF2-40B4-BE49-F238E27FC236}">
                <a16:creationId xmlns:a16="http://schemas.microsoft.com/office/drawing/2014/main" id="{EFB54CE2-76F8-4681-A4E8-DA2458E19E63}"/>
              </a:ext>
            </a:extLst>
          </p:cNvPr>
          <p:cNvSpPr>
            <a:spLocks noGrp="1"/>
          </p:cNvSpPr>
          <p:nvPr>
            <p:ph idx="1"/>
          </p:nvPr>
        </p:nvSpPr>
        <p:spPr>
          <a:xfrm>
            <a:off x="838200" y="1038225"/>
            <a:ext cx="10515600" cy="5372100"/>
          </a:xfrm>
        </p:spPr>
        <p:txBody>
          <a:bodyPr anchor="ctr"/>
          <a:lstStyle/>
          <a:p>
            <a:pPr marL="0" indent="0">
              <a:buNone/>
            </a:pPr>
            <a:r>
              <a:rPr lang="en-US" b="1" baseline="30000" dirty="0"/>
              <a:t>8 </a:t>
            </a:r>
            <a:r>
              <a:rPr lang="en-US" dirty="0"/>
              <a:t>This is a trustworthy saying. And I want you to stress these things, so that those who have trusted in God may be careful to devote themselves to doing what is good. These things are excellent and profitable for everyone.</a:t>
            </a:r>
          </a:p>
        </p:txBody>
      </p:sp>
    </p:spTree>
    <p:extLst>
      <p:ext uri="{BB962C8B-B14F-4D97-AF65-F5344CB8AC3E}">
        <p14:creationId xmlns:p14="http://schemas.microsoft.com/office/powerpoint/2010/main" val="324236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3804-C0CC-4030-8461-58E601ADF003}"/>
              </a:ext>
            </a:extLst>
          </p:cNvPr>
          <p:cNvSpPr>
            <a:spLocks noGrp="1"/>
          </p:cNvSpPr>
          <p:nvPr>
            <p:ph type="title"/>
          </p:nvPr>
        </p:nvSpPr>
        <p:spPr>
          <a:xfrm>
            <a:off x="838200" y="365126"/>
            <a:ext cx="10515600" cy="520700"/>
          </a:xfrm>
        </p:spPr>
        <p:txBody>
          <a:bodyPr>
            <a:normAutofit fontScale="90000"/>
          </a:bodyPr>
          <a:lstStyle/>
          <a:p>
            <a:r>
              <a:rPr lang="en-US" sz="3200" dirty="0"/>
              <a:t>Titus 3</a:t>
            </a:r>
          </a:p>
        </p:txBody>
      </p:sp>
      <p:sp>
        <p:nvSpPr>
          <p:cNvPr id="3" name="Content Placeholder 2">
            <a:extLst>
              <a:ext uri="{FF2B5EF4-FFF2-40B4-BE49-F238E27FC236}">
                <a16:creationId xmlns:a16="http://schemas.microsoft.com/office/drawing/2014/main" id="{EFB54CE2-76F8-4681-A4E8-DA2458E19E63}"/>
              </a:ext>
            </a:extLst>
          </p:cNvPr>
          <p:cNvSpPr>
            <a:spLocks noGrp="1"/>
          </p:cNvSpPr>
          <p:nvPr>
            <p:ph idx="1"/>
          </p:nvPr>
        </p:nvSpPr>
        <p:spPr>
          <a:xfrm>
            <a:off x="838200" y="1038225"/>
            <a:ext cx="10515600" cy="5372100"/>
          </a:xfrm>
        </p:spPr>
        <p:txBody>
          <a:bodyPr anchor="ctr"/>
          <a:lstStyle/>
          <a:p>
            <a:pPr marL="0" indent="0">
              <a:buNone/>
            </a:pPr>
            <a:r>
              <a:rPr lang="en-US" b="1" baseline="30000" dirty="0"/>
              <a:t>8 </a:t>
            </a:r>
            <a:r>
              <a:rPr lang="en-US" dirty="0"/>
              <a:t>This is a trustworthy saying. And I want you to stress these things, so that those who have trusted in God may be careful to devote themselves to doing what is good. </a:t>
            </a:r>
            <a:r>
              <a:rPr lang="en-US" b="1" u="sng" dirty="0"/>
              <a:t>These things </a:t>
            </a:r>
            <a:r>
              <a:rPr lang="en-US" dirty="0"/>
              <a:t>are excellent and profitable for everyone.</a:t>
            </a:r>
          </a:p>
        </p:txBody>
      </p:sp>
    </p:spTree>
    <p:extLst>
      <p:ext uri="{BB962C8B-B14F-4D97-AF65-F5344CB8AC3E}">
        <p14:creationId xmlns:p14="http://schemas.microsoft.com/office/powerpoint/2010/main" val="2945039846"/>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62</TotalTime>
  <Words>195</Words>
  <Application>Microsoft Office PowerPoint</Application>
  <PresentationFormat>Widescreen</PresentationFormat>
  <Paragraphs>42</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Corbel</vt:lpstr>
      <vt:lpstr>Depth</vt:lpstr>
      <vt:lpstr>Being Hated and Hating</vt:lpstr>
      <vt:lpstr>PowerPoint Presentation</vt:lpstr>
      <vt:lpstr>PowerPoint Presentation</vt:lpstr>
      <vt:lpstr>PowerPoint Presentation</vt:lpstr>
      <vt:lpstr>Titus 3</vt:lpstr>
      <vt:lpstr>Titus 3</vt:lpstr>
      <vt:lpstr>Titus 3</vt:lpstr>
      <vt:lpstr>Titus 3</vt:lpstr>
      <vt:lpstr>Titus 3</vt:lpstr>
      <vt:lpstr>Titus 3</vt:lpstr>
      <vt:lpstr>Titus 3</vt:lpstr>
      <vt:lpstr>Titus 3</vt:lpstr>
      <vt:lpstr>PowerPoint Presentation</vt:lpstr>
      <vt:lpstr>PowerPoint Presentation</vt:lpstr>
      <vt:lpstr>Titus 3</vt:lpstr>
      <vt:lpstr>PowerPoint Presentation</vt:lpstr>
      <vt:lpstr>PowerPoint Presentation</vt:lpstr>
      <vt:lpstr>Titus 3</vt:lpstr>
      <vt:lpstr>Titus 3</vt:lpstr>
      <vt:lpstr>Titus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Stamper</dc:creator>
  <cp:lastModifiedBy>Jonathan Stamper</cp:lastModifiedBy>
  <cp:revision>9</cp:revision>
  <dcterms:created xsi:type="dcterms:W3CDTF">2019-11-03T12:47:28Z</dcterms:created>
  <dcterms:modified xsi:type="dcterms:W3CDTF">2019-11-03T13:49:30Z</dcterms:modified>
</cp:coreProperties>
</file>